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3"/>
  </p:notesMasterIdLst>
  <p:handoutMasterIdLst>
    <p:handoutMasterId r:id="rId54"/>
  </p:handoutMasterIdLst>
  <p:sldIdLst>
    <p:sldId id="333" r:id="rId5"/>
    <p:sldId id="349" r:id="rId6"/>
    <p:sldId id="301" r:id="rId7"/>
    <p:sldId id="303" r:id="rId8"/>
    <p:sldId id="319" r:id="rId9"/>
    <p:sldId id="353" r:id="rId10"/>
    <p:sldId id="292" r:id="rId11"/>
    <p:sldId id="354" r:id="rId12"/>
    <p:sldId id="277" r:id="rId13"/>
    <p:sldId id="278" r:id="rId14"/>
    <p:sldId id="355" r:id="rId15"/>
    <p:sldId id="318" r:id="rId16"/>
    <p:sldId id="356" r:id="rId17"/>
    <p:sldId id="330" r:id="rId18"/>
    <p:sldId id="331" r:id="rId19"/>
    <p:sldId id="276" r:id="rId20"/>
    <p:sldId id="352" r:id="rId21"/>
    <p:sldId id="315" r:id="rId22"/>
    <p:sldId id="312" r:id="rId23"/>
    <p:sldId id="340" r:id="rId24"/>
    <p:sldId id="320" r:id="rId25"/>
    <p:sldId id="313" r:id="rId26"/>
    <p:sldId id="341" r:id="rId27"/>
    <p:sldId id="316" r:id="rId28"/>
    <p:sldId id="351" r:id="rId29"/>
    <p:sldId id="344" r:id="rId30"/>
    <p:sldId id="345" r:id="rId31"/>
    <p:sldId id="346" r:id="rId32"/>
    <p:sldId id="347" r:id="rId33"/>
    <p:sldId id="348" r:id="rId34"/>
    <p:sldId id="350" r:id="rId35"/>
    <p:sldId id="332" r:id="rId36"/>
    <p:sldId id="336" r:id="rId37"/>
    <p:sldId id="289" r:id="rId38"/>
    <p:sldId id="286" r:id="rId39"/>
    <p:sldId id="294" r:id="rId40"/>
    <p:sldId id="342" r:id="rId41"/>
    <p:sldId id="296" r:id="rId42"/>
    <p:sldId id="297" r:id="rId43"/>
    <p:sldId id="280" r:id="rId44"/>
    <p:sldId id="281" r:id="rId45"/>
    <p:sldId id="304" r:id="rId46"/>
    <p:sldId id="305" r:id="rId47"/>
    <p:sldId id="306" r:id="rId48"/>
    <p:sldId id="282" r:id="rId49"/>
    <p:sldId id="307" r:id="rId50"/>
    <p:sldId id="338" r:id="rId51"/>
    <p:sldId id="311" r:id="rId52"/>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B6D85-115F-4F40-8904-77AF7D0A4118}" v="1" dt="2023-09-05T19:21:17.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the safety of the children, you may not park and walk up to get your child. </a:t>
          </a:r>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 needs to enter on the passenger side of car </a:t>
          </a:r>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8" tIns="47494" rIns="94988" bIns="47494" rtlCol="0"/>
          <a:lstStyle>
            <a:lvl1pPr algn="r">
              <a:defRPr sz="1200"/>
            </a:lvl1pPr>
          </a:lstStyle>
          <a:p>
            <a:fld id="{1C482589-CB2F-4003-801D-095B67490E73}" type="datetimeFigureOut">
              <a:rPr lang="en-US"/>
              <a:t>9/6/2023</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8" tIns="47494" rIns="94988" bIns="47494"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2A7D4DBF-746C-4C25-853D-8A1CBE8404F4}" type="datetimeFigureOut">
              <a:rPr lang="en-US"/>
              <a:t>9/6/2023</a:t>
            </a:fld>
            <a:endParaRPr/>
          </a:p>
        </p:txBody>
      </p:sp>
      <p:sp>
        <p:nvSpPr>
          <p:cNvPr id="4" name="Slide Image Placeholder 3"/>
          <p:cNvSpPr>
            <a:spLocks noGrp="1" noRot="1" noChangeAspect="1"/>
          </p:cNvSpPr>
          <p:nvPr>
            <p:ph type="sldImg" idx="2"/>
          </p:nvPr>
        </p:nvSpPr>
        <p:spPr>
          <a:xfrm>
            <a:off x="434975" y="709613"/>
            <a:ext cx="6299200" cy="3544887"/>
          </a:xfrm>
          <a:prstGeom prst="rect">
            <a:avLst/>
          </a:prstGeom>
          <a:noFill/>
          <a:ln w="12700">
            <a:solidFill>
              <a:prstClr val="black"/>
            </a:solidFill>
          </a:ln>
        </p:spPr>
        <p:txBody>
          <a:bodyPr vert="horz" lIns="94988" tIns="47494" rIns="94988" bIns="47494"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47</a:t>
            </a:fld>
            <a:endParaRPr lang="en-US"/>
          </a:p>
        </p:txBody>
      </p:sp>
    </p:spTree>
    <p:extLst>
      <p:ext uri="{BB962C8B-B14F-4D97-AF65-F5344CB8AC3E}">
        <p14:creationId xmlns:p14="http://schemas.microsoft.com/office/powerpoint/2010/main" val="12677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10</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42</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44</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46</a:t>
            </a:fld>
            <a:endParaRPr lang="en-US"/>
          </a:p>
        </p:txBody>
      </p:sp>
    </p:spTree>
    <p:extLst>
      <p:ext uri="{BB962C8B-B14F-4D97-AF65-F5344CB8AC3E}">
        <p14:creationId xmlns:p14="http://schemas.microsoft.com/office/powerpoint/2010/main" val="23244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9/6/2023</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9.jpeg"/><Relationship Id="rId9" Type="http://schemas.microsoft.com/office/2007/relationships/diagramDrawing" Target="../diagrams/drawing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hyperlink" Target="http://www.schoolcafe.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r>
              <a:rPr lang="en-US" sz="5300"/>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2238" y="3531204"/>
            <a:ext cx="5529479" cy="1606576"/>
          </a:xfrm>
        </p:spPr>
        <p:txBody>
          <a:bodyPr>
            <a:normAutofit/>
          </a:bodyPr>
          <a:lstStyle/>
          <a:p>
            <a:r>
              <a:rPr lang="en-US" b="1"/>
              <a:t>2023-2024 </a:t>
            </a:r>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259"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161882" y="146425"/>
            <a:ext cx="6932394" cy="1325218"/>
          </a:xfrm>
        </p:spPr>
        <p:txBody>
          <a:bodyPr/>
          <a:lstStyle/>
          <a:p>
            <a:r>
              <a:rPr lang="en-US" b="1">
                <a:solidFill>
                  <a:schemeClr val="bg1"/>
                </a:solidFill>
              </a:rPr>
              <a:t>Inappropriate Use of Cell Phone Practice</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8115" y="1872512"/>
            <a:ext cx="8530569" cy="4622520"/>
          </a:xfrm>
          <a:prstGeom prst="rect">
            <a:avLst/>
          </a:prstGeom>
        </p:spPr>
      </p:pic>
    </p:spTree>
    <p:extLst>
      <p:ext uri="{BB962C8B-B14F-4D97-AF65-F5344CB8AC3E}">
        <p14:creationId xmlns:p14="http://schemas.microsoft.com/office/powerpoint/2010/main" val="228863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1"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4452" y="3236470"/>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4452" y="4669144"/>
            <a:ext cx="6830719" cy="716529"/>
          </a:xfrm>
        </p:spPr>
        <p:txBody>
          <a:bodyPr>
            <a:normAutofit/>
          </a:bodyPr>
          <a:lstStyle/>
          <a:p>
            <a:pPr>
              <a:lnSpc>
                <a:spcPct val="110000"/>
              </a:lnSpc>
            </a:pPr>
            <a:r>
              <a:rPr lang="en-US" sz="1600" b="0" i="0">
                <a:solidFill>
                  <a:srgbClr val="FFFFFE"/>
                </a:solidFill>
                <a:effectLst/>
                <a:latin typeface="Saira"/>
              </a:rPr>
              <a:t>“Technology will never replace great teachers, but in the hands of great teachers, it’s transformational.” – George Couros</a:t>
            </a:r>
            <a:endParaRPr lang="en-US" sz="160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450"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4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78699" y="1474969"/>
            <a:ext cx="2852535" cy="3151679"/>
          </a:xfrm>
        </p:spPr>
        <p:txBody>
          <a:bodyPr vert="horz" lIns="91440" tIns="45720" rIns="91440" bIns="45720" rtlCol="0" anchor="ctr">
            <a:normAutofit/>
          </a:bodyPr>
          <a:lstStyle/>
          <a:p>
            <a:pPr defTabSz="914400"/>
            <a:r>
              <a:rPr lang="en-US" sz="3000"/>
              <a:t>Dickinson's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1202" y="2082800"/>
            <a:ext cx="3271242" cy="2085578"/>
          </a:xfrm>
        </p:spPr>
        <p:txBody>
          <a:bodyPr anchor="b">
            <a:normAutofit/>
          </a:bodyPr>
          <a:lstStyle/>
          <a:p>
            <a:r>
              <a:rPr lang="en-US"/>
              <a:t>Ron Clark House System</a:t>
            </a:r>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038910" y="798974"/>
            <a:ext cx="6013065" cy="2544048"/>
          </a:xfrm>
        </p:spPr>
        <p:txBody>
          <a:bodyPr>
            <a:normAutofit/>
          </a:bodyPr>
          <a:lstStyle/>
          <a:p>
            <a:pPr marL="227965" indent="-227965">
              <a:lnSpc>
                <a:spcPct val="110000"/>
              </a:lnSpc>
            </a:pPr>
            <a:r>
              <a:rPr lang="en-US" sz="1400"/>
              <a:t>This school year we will sort our students and staff into four different houses. They will remain in the same house throughout their elementary school experience. The goal is to build community within the school.</a:t>
            </a:r>
            <a:endParaRPr lang="en-US"/>
          </a:p>
          <a:p>
            <a:pPr marL="227965" indent="-227965">
              <a:lnSpc>
                <a:spcPct val="110000"/>
              </a:lnSpc>
            </a:pPr>
            <a:r>
              <a:rPr lang="en-US" sz="140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1400"/>
              <a:t>Our first House Pep Rally will be on October 4</a:t>
            </a:r>
            <a:r>
              <a:rPr lang="en-US" sz="1400" baseline="30000"/>
              <a:t>th</a:t>
            </a:r>
            <a:r>
              <a:rPr lang="en-US" sz="1400"/>
              <a:t>. Parents will be able to participate through Facebook Live.</a:t>
            </a:r>
          </a:p>
          <a:p>
            <a:pPr marL="227965" indent="-227965">
              <a:lnSpc>
                <a:spcPct val="110000"/>
              </a:lnSpc>
            </a:pPr>
            <a:endParaRPr lang="en-US" sz="140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0655" y="3771719"/>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0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5637212" y="685800"/>
            <a:ext cx="6324600" cy="1151965"/>
          </a:xfrm>
        </p:spPr>
        <p:txBody>
          <a:bodyPr vert="horz" lIns="91440" tIns="45720" rIns="91440" bIns="45720" rtlCol="0" anchor="ctr">
            <a:normAutofit/>
          </a:bodyPr>
          <a:lstStyle/>
          <a:p>
            <a:pPr defTabSz="914400"/>
            <a:r>
              <a:rPr lang="en-US" sz="3700">
                <a:solidFill>
                  <a:srgbClr val="0070C0"/>
                </a:solidFill>
                <a:latin typeface="Amasis MT Pro Black" panose="02040A04050005020304" pitchFamily="18" charset="0"/>
              </a:rPr>
              <a:t>Classroom Rewards</a:t>
            </a:r>
          </a:p>
        </p:txBody>
      </p:sp>
      <p:sp>
        <p:nvSpPr>
          <p:cNvPr id="4" name="TextBox 3">
            <a:extLst>
              <a:ext uri="{FF2B5EF4-FFF2-40B4-BE49-F238E27FC236}">
                <a16:creationId xmlns:a16="http://schemas.microsoft.com/office/drawing/2014/main" id="{92E2DEEF-AB46-8616-ECC4-AD5AF227BC97}"/>
              </a:ext>
            </a:extLst>
          </p:cNvPr>
          <p:cNvSpPr txBox="1"/>
          <p:nvPr/>
        </p:nvSpPr>
        <p:spPr>
          <a:xfrm>
            <a:off x="6835806" y="2228295"/>
            <a:ext cx="475843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Dolphin Dollars</a:t>
            </a:r>
          </a:p>
          <a:p>
            <a:pPr marL="742950" lvl="1" indent="-285750">
              <a:buFont typeface="Arial" panose="020B0604020202020204" pitchFamily="34" charset="0"/>
              <a:buChar char="•"/>
            </a:pPr>
            <a:r>
              <a:rPr lang="en-US" dirty="0"/>
              <a:t>Students can earn dolphin dollars to spend on classroom prizes or items from the school prize cart</a:t>
            </a:r>
          </a:p>
          <a:p>
            <a:endParaRPr lang="en-US" dirty="0"/>
          </a:p>
        </p:txBody>
      </p:sp>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152400"/>
            <a:ext cx="9598696" cy="1303867"/>
          </a:xfrm>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19324"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Redirect</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Think Sheet</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Signing on Expectations Card in Daily Folder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Note/email home</a:t>
            </a:r>
          </a:p>
          <a:p>
            <a:pPr marL="285750" indent="-285750">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79612" y="190668"/>
            <a:ext cx="8229600" cy="1143000"/>
          </a:xfrm>
        </p:spPr>
        <p:txBody>
          <a:bodyPr>
            <a:normAutofit fontScale="90000"/>
          </a:bodyPr>
          <a:lstStyle/>
          <a:p>
            <a:pPr algn="ctr" eaLnBrk="1" hangingPunct="1"/>
            <a:r>
              <a:rPr lang="en-US" altLang="en-US" sz="800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8012" y="1318800"/>
            <a:ext cx="10896600" cy="4495800"/>
          </a:xfrm>
        </p:spPr>
        <p:txBody>
          <a:bodyPr spcFirstLastPara="1" vert="horz" wrap="square" lIns="91440" tIns="45720" rIns="91440" bIns="45720" rtlCol="0" anchor="t" anchorCtr="0">
            <a:normAutofit fontScale="92500" lnSpcReduction="10000"/>
          </a:bodyPr>
          <a:lstStyle/>
          <a:p>
            <a:pPr marL="227965" indent="-227965" eaLnBrk="1" hangingPunct="1">
              <a:defRPr/>
            </a:pPr>
            <a:r>
              <a:rPr lang="en-US" altLang="en-US" sz="2400">
                <a:latin typeface="Arial Rounded MT Bold" panose="020F0704030504030204" pitchFamily="34" charset="0"/>
                <a:cs typeface="Ideal Sans Medium" pitchFamily="50" charset="0"/>
              </a:rPr>
              <a:t>Math, Science, and Social Studies:</a:t>
            </a:r>
            <a:endParaRPr lang="en-US"/>
          </a:p>
          <a:p>
            <a:pPr marL="685165" lvl="1" indent="-227965">
              <a:defRPr/>
            </a:pPr>
            <a:r>
              <a:rPr lang="en-US" altLang="en-US" sz="2000">
                <a:solidFill>
                  <a:srgbClr val="C00000"/>
                </a:solidFill>
                <a:latin typeface="Arial Rounded MT Bold"/>
                <a:cs typeface="Ideal Sans Medium" pitchFamily="50" charset="0"/>
              </a:rPr>
              <a:t>Math: 9 grades (7 minors and 2 majors)</a:t>
            </a:r>
          </a:p>
          <a:p>
            <a:pPr marL="685165" lvl="1" indent="-227965">
              <a:defRPr/>
            </a:pPr>
            <a:r>
              <a:rPr lang="en-US" altLang="en-US" sz="2000">
                <a:solidFill>
                  <a:srgbClr val="C00000"/>
                </a:solidFill>
                <a:latin typeface="Arial Rounded MT Bold"/>
                <a:cs typeface="Ideal Sans Medium" pitchFamily="50" charset="0"/>
              </a:rPr>
              <a:t>Science: 7 grades (5 minor and 2 majors)</a:t>
            </a:r>
            <a:endParaRPr lang="en-US">
              <a:solidFill>
                <a:srgbClr val="000000"/>
              </a:solidFill>
              <a:latin typeface="Arial Rounded MT Bold"/>
              <a:cs typeface="Ideal Sans Medium" pitchFamily="50" charset="0"/>
            </a:endParaRPr>
          </a:p>
          <a:p>
            <a:pPr marL="685165" lvl="1" indent="-227965">
              <a:defRPr/>
            </a:pPr>
            <a:r>
              <a:rPr lang="en-US" altLang="en-US" sz="2000">
                <a:solidFill>
                  <a:srgbClr val="C00000"/>
                </a:solidFill>
                <a:latin typeface="Arial Rounded MT Bold"/>
                <a:cs typeface="Ideal Sans Medium" pitchFamily="50" charset="0"/>
              </a:rPr>
              <a:t>Social Studies: 7 grades (5 minor and 2 majors)</a:t>
            </a:r>
          </a:p>
          <a:p>
            <a:pPr marL="227965" indent="-227965">
              <a:defRPr/>
            </a:pPr>
            <a:r>
              <a:rPr lang="en-US" altLang="en-US" sz="2400">
                <a:latin typeface="Arial Rounded MT Bold"/>
                <a:cs typeface="Ideal Sans Medium" pitchFamily="50" charset="0"/>
              </a:rPr>
              <a:t>Reading &amp; Language Arts:</a:t>
            </a:r>
            <a:endParaRPr lang="en-US"/>
          </a:p>
          <a:p>
            <a:pPr marL="685165" lvl="1" indent="-227965">
              <a:defRPr/>
            </a:pPr>
            <a:r>
              <a:rPr lang="en-US" altLang="en-US" sz="2000">
                <a:solidFill>
                  <a:srgbClr val="C00000"/>
                </a:solidFill>
                <a:latin typeface="Arial Rounded MT Bold"/>
                <a:cs typeface="Ideal Sans Medium" pitchFamily="50" charset="0"/>
              </a:rPr>
              <a:t>minimum of 9 grades (7 minor and 2 major)</a:t>
            </a:r>
          </a:p>
          <a:p>
            <a:pPr marL="227965" indent="-227965">
              <a:defRPr/>
            </a:pPr>
            <a:endParaRPr lang="en-US" altLang="en-US" sz="2400">
              <a:latin typeface="Ideal Sans Medium" pitchFamily="50" charset="0"/>
              <a:cs typeface="Ideal Sans Medium" pitchFamily="50" charset="0"/>
            </a:endParaRPr>
          </a:p>
          <a:p>
            <a:pPr marL="227965" indent="-227965">
              <a:defRPr/>
            </a:pPr>
            <a:r>
              <a:rPr lang="en-US" altLang="en-US" sz="2400">
                <a:latin typeface="Arial Rounded MT Bold" panose="020F0704030504030204" pitchFamily="34" charset="0"/>
                <a:cs typeface="Ideal Sans Medium" pitchFamily="50" charset="0"/>
              </a:rPr>
              <a:t>Go to </a:t>
            </a:r>
            <a:r>
              <a:rPr lang="en-US" altLang="en-US" sz="2400">
                <a:solidFill>
                  <a:srgbClr val="FF0000"/>
                </a:solidFill>
                <a:latin typeface="Arial Rounded MT Bold" panose="020F0704030504030204" pitchFamily="34" charset="0"/>
                <a:cs typeface="Ideal Sans Medium" pitchFamily="50" charset="0"/>
              </a:rPr>
              <a:t>LCISD.org. </a:t>
            </a:r>
            <a:r>
              <a:rPr lang="en-US" altLang="en-US" sz="2400">
                <a:latin typeface="Arial Rounded MT Bold" panose="020F0704030504030204" pitchFamily="34" charset="0"/>
                <a:cs typeface="Ideal Sans Medium" pitchFamily="50" charset="0"/>
              </a:rPr>
              <a:t>Click </a:t>
            </a:r>
            <a:r>
              <a:rPr lang="en-US" altLang="en-US" sz="2400">
                <a:solidFill>
                  <a:srgbClr val="FF0000"/>
                </a:solidFill>
                <a:latin typeface="Arial Rounded MT Bold" panose="020F0704030504030204" pitchFamily="34" charset="0"/>
                <a:cs typeface="Ideal Sans Medium" pitchFamily="50" charset="0"/>
              </a:rPr>
              <a:t>“</a:t>
            </a:r>
            <a:r>
              <a:rPr lang="en-US" altLang="en-US" sz="2400">
                <a:solidFill>
                  <a:srgbClr val="FF0000"/>
                </a:solidFill>
                <a:latin typeface="Arial Rounded MT Bold" panose="020F0704030504030204" pitchFamily="34" charset="0"/>
                <a:cs typeface="Ideal Sans Medium" pitchFamily="50" charset="0"/>
                <a:hlinkClick r:id="rId2"/>
              </a:rPr>
              <a:t>Family Access</a:t>
            </a:r>
            <a:r>
              <a:rPr lang="en-US" altLang="en-US" sz="2400">
                <a:solidFill>
                  <a:srgbClr val="FF0000"/>
                </a:solidFill>
                <a:latin typeface="Arial Rounded MT Bold" panose="020F0704030504030204" pitchFamily="34" charset="0"/>
                <a:cs typeface="Ideal Sans Medium" pitchFamily="50" charset="0"/>
              </a:rPr>
              <a:t>” </a:t>
            </a:r>
            <a:r>
              <a:rPr lang="en-US" altLang="en-US" sz="2400">
                <a:latin typeface="Arial Rounded MT Bold" panose="020F0704030504030204" pitchFamily="34" charset="0"/>
                <a:cs typeface="Ideal Sans Medium" pitchFamily="50" charset="0"/>
              </a:rPr>
              <a:t>to view your child’s grades at any time through </a:t>
            </a:r>
            <a:r>
              <a:rPr lang="en-US" altLang="en-US" sz="2400">
                <a:solidFill>
                  <a:srgbClr val="FF0000"/>
                </a:solidFill>
                <a:latin typeface="Arial Rounded MT Bold" panose="020F0704030504030204" pitchFamily="34" charset="0"/>
                <a:cs typeface="Ideal Sans Medium" pitchFamily="50" charset="0"/>
              </a:rPr>
              <a:t>Skyward</a:t>
            </a:r>
            <a:r>
              <a:rPr lang="en-US" altLang="en-US" sz="2400">
                <a:latin typeface="Arial Rounded MT Bold" panose="020F0704030504030204" pitchFamily="34" charset="0"/>
                <a:cs typeface="Ideal Sans Medium" pitchFamily="50" charset="0"/>
              </a:rPr>
              <a:t>. </a:t>
            </a:r>
          </a:p>
          <a:p>
            <a:pPr marL="685165" lvl="1" indent="-227965">
              <a:defRPr/>
            </a:pPr>
            <a:r>
              <a:rPr lang="en-US" altLang="en-US" sz="2000">
                <a:latin typeface="Arial Rounded MT Bold" panose="020F0704030504030204" pitchFamily="34" charset="0"/>
                <a:cs typeface="Ideal Sans Medium" pitchFamily="50" charset="0"/>
              </a:rPr>
              <a:t>You can also adjust your settings to get daily/weekly grade alerts on skyward.</a:t>
            </a:r>
          </a:p>
          <a:p>
            <a:pPr marL="227965" indent="-227965" eaLnBrk="1" hangingPunct="1">
              <a:defRPr/>
            </a:pPr>
            <a:endParaRPr lang="en-US" altLang="en-US">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9A87C93-BB95-37B4-1395-277546A1AF71}"/>
              </a:ext>
            </a:extLst>
          </p:cNvPr>
          <p:cNvSpPr>
            <a:spLocks noGrp="1"/>
          </p:cNvSpPr>
          <p:nvPr>
            <p:ph type="ctrTitle"/>
          </p:nvPr>
        </p:nvSpPr>
        <p:spPr>
          <a:xfrm>
            <a:off x="5192105" y="964769"/>
            <a:ext cx="5523866" cy="2376915"/>
          </a:xfrm>
        </p:spPr>
        <p:txBody>
          <a:bodyPr>
            <a:normAutofit/>
          </a:bodyPr>
          <a:lstStyle/>
          <a:p>
            <a:r>
              <a:rPr lang="en-US" sz="5300"/>
              <a:t>Cheating</a:t>
            </a:r>
            <a:br>
              <a:rPr lang="en-US" sz="5300"/>
            </a:br>
            <a:endParaRPr lang="en-US" sz="5300"/>
          </a:p>
        </p:txBody>
      </p:sp>
      <p:sp>
        <p:nvSpPr>
          <p:cNvPr id="3" name="Subtitle 2">
            <a:extLst>
              <a:ext uri="{FF2B5EF4-FFF2-40B4-BE49-F238E27FC236}">
                <a16:creationId xmlns:a16="http://schemas.microsoft.com/office/drawing/2014/main" id="{47325FA0-34E0-0F89-337E-52B32B605A3A}"/>
              </a:ext>
            </a:extLst>
          </p:cNvPr>
          <p:cNvSpPr>
            <a:spLocks noGrp="1"/>
          </p:cNvSpPr>
          <p:nvPr>
            <p:ph type="subTitle" idx="1"/>
          </p:nvPr>
        </p:nvSpPr>
        <p:spPr>
          <a:xfrm>
            <a:off x="5192105" y="3529159"/>
            <a:ext cx="5529479" cy="1612688"/>
          </a:xfrm>
        </p:spPr>
        <p:txBody>
          <a:bodyPr>
            <a:normAutofit/>
          </a:bodyPr>
          <a:lstStyle/>
          <a:p>
            <a:r>
              <a:rPr lang="en-US" sz="1700"/>
              <a:t>A student will receive a </a:t>
            </a:r>
            <a:r>
              <a:rPr lang="en-US" sz="1700" b="1"/>
              <a:t>zero</a:t>
            </a:r>
            <a:r>
              <a:rPr lang="en-US" sz="1700"/>
              <a:t> if caught cheating on an assignment. If a major assignment, they will have the opportunity to reassess with the highest grade being a 70.</a:t>
            </a:r>
          </a:p>
        </p:txBody>
      </p:sp>
      <p:grpSp>
        <p:nvGrpSpPr>
          <p:cNvPr id="1035" name="Group 1034">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632239" y="482171"/>
            <a:chExt cx="4074533" cy="5149101"/>
          </a:xfrm>
        </p:grpSpPr>
        <p:sp>
          <p:nvSpPr>
            <p:cNvPr id="1036" name="Rectangle 1035">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431" y="977099"/>
            <a:ext cx="3115401"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erils of Standardized Testing: 6 Ways It Harms Learning | InformED">
            <a:extLst>
              <a:ext uri="{FF2B5EF4-FFF2-40B4-BE49-F238E27FC236}">
                <a16:creationId xmlns:a16="http://schemas.microsoft.com/office/drawing/2014/main" id="{CAF7F8E1-7539-8F08-DB52-C1C7E7BDB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7253" y="1116345"/>
            <a:ext cx="272565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2106"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3" name="Picture 1042">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45" name="Straight Connector 1044">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7012"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79412" y="2209800"/>
            <a:ext cx="11049000" cy="3657600"/>
          </a:xfrm>
        </p:spPr>
        <p:txBody>
          <a:bodyPr>
            <a:normAutofit/>
          </a:bodyPr>
          <a:lstStyle/>
          <a:p>
            <a:r>
              <a:rPr lang="en-US">
                <a:latin typeface="Arial Rounded MT Bold" panose="020F0704030504030204" pitchFamily="34" charset="0"/>
                <a:cs typeface="Ideal Sans Medium" pitchFamily="50" charset="0"/>
              </a:rPr>
              <a:t>A teacher shall provide corrective instruction and a reasonable opportunity to reassess failure to master TEKS on major grades.  </a:t>
            </a:r>
          </a:p>
          <a:p>
            <a:r>
              <a:rPr lang="en-US">
                <a:solidFill>
                  <a:srgbClr val="C00000"/>
                </a:solidFill>
                <a:latin typeface="Arial Rounded MT Bold" panose="020F0704030504030204" pitchFamily="34" charset="0"/>
                <a:cs typeface="Ideal Sans Medium" pitchFamily="50" charset="0"/>
              </a:rPr>
              <a:t>The highest possible grade that can be earned and recorded on the reassessment is a 70.  </a:t>
            </a:r>
          </a:p>
          <a:p>
            <a:r>
              <a:rPr lang="en-US">
                <a:latin typeface="Arial Rounded MT Bold" panose="020F0704030504030204" pitchFamily="34" charset="0"/>
                <a:cs typeface="Ideal Sans Medium" pitchFamily="50" charset="0"/>
              </a:rPr>
              <a:t>The teacher will make a note in the electronic gradebook when grades are reassessments. </a:t>
            </a:r>
          </a:p>
          <a:p>
            <a:r>
              <a:rPr lang="en-US">
                <a:highlight>
                  <a:srgbClr val="FFFF00"/>
                </a:highlight>
                <a:latin typeface="Arial Rounded MT Bold" panose="020F0704030504030204" pitchFamily="34" charset="0"/>
                <a:cs typeface="Ideal Sans Medium" pitchFamily="50" charset="0"/>
              </a:rPr>
              <a:t>Minor grades, district exams, compositions, and student projects are NOT subject to reassessment guidelines</a:t>
            </a:r>
            <a:r>
              <a:rPr lang="en-US">
                <a:highlight>
                  <a:srgbClr val="FFFF00"/>
                </a:highlight>
                <a:latin typeface="Ideal Sans Medium" pitchFamily="50" charset="0"/>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6812"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5791200" cy="3450613"/>
          </a:xfrm>
        </p:spPr>
        <p:txBody>
          <a:bodyPr>
            <a:normAutofit/>
          </a:bodyPr>
          <a:lstStyle/>
          <a:p>
            <a:pPr lvl="1"/>
            <a:r>
              <a:rPr lang="en-US" sz="2400" dirty="0">
                <a:latin typeface="Arial Rounded MT Bold" panose="020F0704030504030204" pitchFamily="34" charset="0"/>
                <a:cs typeface="Ideal Sans Medium" pitchFamily="50" charset="0"/>
              </a:rPr>
              <a:t>Small group instruction</a:t>
            </a:r>
          </a:p>
          <a:p>
            <a:pPr lvl="1"/>
            <a:r>
              <a:rPr lang="en-US" sz="2400" dirty="0">
                <a:latin typeface="Arial Rounded MT Bold" panose="020F0704030504030204" pitchFamily="34" charset="0"/>
                <a:cs typeface="Ideal Sans Medium" pitchFamily="50" charset="0"/>
              </a:rPr>
              <a:t>GRA testing</a:t>
            </a:r>
          </a:p>
          <a:p>
            <a:pPr lvl="1"/>
            <a:r>
              <a:rPr lang="en-US" sz="2400" dirty="0">
                <a:latin typeface="Arial Rounded MT Bold" panose="020F0704030504030204" pitchFamily="34" charset="0"/>
                <a:cs typeface="Ideal Sans Medium" pitchFamily="50" charset="0"/>
              </a:rPr>
              <a:t>Writing across all content areas</a:t>
            </a:r>
          </a:p>
          <a:p>
            <a:pPr lvl="1"/>
            <a:r>
              <a:rPr lang="en-US" sz="2400" dirty="0">
                <a:latin typeface="Arial Rounded MT Bold" panose="020F0704030504030204" pitchFamily="34" charset="0"/>
                <a:cs typeface="Ideal Sans Medium" pitchFamily="50" charset="0"/>
              </a:rPr>
              <a:t>Phonics- UFLI and Heggerty</a:t>
            </a:r>
          </a:p>
          <a:p>
            <a:pPr lvl="2"/>
            <a:r>
              <a:rPr lang="en-US" sz="2201" dirty="0">
                <a:latin typeface="Arial Rounded MT Bold" panose="020F0704030504030204" pitchFamily="34" charset="0"/>
                <a:cs typeface="Ideal Sans Medium" pitchFamily="50" charset="0"/>
              </a:rPr>
              <a:t>Sound Wall</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897325" y="601307"/>
            <a:ext cx="10394174" cy="765628"/>
          </a:xfrm>
        </p:spPr>
        <p:txBody>
          <a:bodyPr>
            <a:normAutofit/>
          </a:bodyPr>
          <a:lstStyle/>
          <a:p>
            <a:pPr algn="ctr"/>
            <a:r>
              <a:rPr lang="en-US" sz="4400" dirty="0">
                <a:solidFill>
                  <a:srgbClr val="0070C0"/>
                </a:solidFill>
                <a:latin typeface="Amasis MT Pro Black"/>
              </a:rPr>
              <a:t>Meet the Second Grade Team</a:t>
            </a:r>
          </a:p>
        </p:txBody>
      </p:sp>
      <p:pic>
        <p:nvPicPr>
          <p:cNvPr id="4" name="Picture 3" descr="A group of women standing in front of a green wall with balloons&#10;&#10;Description automatically generated">
            <a:extLst>
              <a:ext uri="{FF2B5EF4-FFF2-40B4-BE49-F238E27FC236}">
                <a16:creationId xmlns:a16="http://schemas.microsoft.com/office/drawing/2014/main" id="{0845EB46-6E48-031E-E127-D3E64FE149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5684" r="-1300"/>
          <a:stretch/>
        </p:blipFill>
        <p:spPr>
          <a:xfrm>
            <a:off x="3760098" y="1940768"/>
            <a:ext cx="4842726" cy="3550297"/>
          </a:xfrm>
          <a:prstGeom prst="rect">
            <a:avLst/>
          </a:prstGeom>
        </p:spPr>
      </p:pic>
      <p:sp>
        <p:nvSpPr>
          <p:cNvPr id="5" name="TextBox 4">
            <a:extLst>
              <a:ext uri="{FF2B5EF4-FFF2-40B4-BE49-F238E27FC236}">
                <a16:creationId xmlns:a16="http://schemas.microsoft.com/office/drawing/2014/main" id="{8D24B63C-B84E-06EF-9570-455EEFB34E8B}"/>
              </a:ext>
            </a:extLst>
          </p:cNvPr>
          <p:cNvSpPr txBox="1"/>
          <p:nvPr/>
        </p:nvSpPr>
        <p:spPr>
          <a:xfrm>
            <a:off x="3107093" y="5598367"/>
            <a:ext cx="7539135" cy="369332"/>
          </a:xfrm>
          <a:prstGeom prst="rect">
            <a:avLst/>
          </a:prstGeom>
          <a:noFill/>
        </p:spPr>
        <p:txBody>
          <a:bodyPr wrap="square" rtlCol="0">
            <a:spAutoFit/>
          </a:bodyPr>
          <a:lstStyle/>
          <a:p>
            <a:r>
              <a:rPr lang="en-US" dirty="0">
                <a:solidFill>
                  <a:schemeClr val="tx2"/>
                </a:solidFill>
              </a:rPr>
              <a:t>Ms. Blair		Mrs. Dickson		Mrs. Carr		Mrs. Cedillo</a:t>
            </a:r>
          </a:p>
        </p:txBody>
      </p:sp>
    </p:spTree>
    <p:extLst>
      <p:ext uri="{BB962C8B-B14F-4D97-AF65-F5344CB8AC3E}">
        <p14:creationId xmlns:p14="http://schemas.microsoft.com/office/powerpoint/2010/main" val="25444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a:bodyPr>
          <a:lstStyle/>
          <a:p>
            <a:pPr algn="ctr"/>
            <a:r>
              <a:rPr lang="en-US" sz="6600">
                <a:solidFill>
                  <a:srgbClr val="0070C0"/>
                </a:solidFill>
                <a:latin typeface="Amasis MT Pro Black" panose="02040A04050005020304" pitchFamily="18" charset="0"/>
                <a:cs typeface="Ideal Sans Medium" pitchFamily="50" charset="0"/>
              </a:rPr>
              <a:t>Sound Walls</a:t>
            </a:r>
          </a:p>
        </p:txBody>
      </p:sp>
      <p:pic>
        <p:nvPicPr>
          <p:cNvPr id="7" name="Picture 6">
            <a:extLst>
              <a:ext uri="{FF2B5EF4-FFF2-40B4-BE49-F238E27FC236}">
                <a16:creationId xmlns:a16="http://schemas.microsoft.com/office/drawing/2014/main" id="{7451CC77-5AC6-8C7B-DDE7-07329ED21175}"/>
              </a:ext>
            </a:extLst>
          </p:cNvPr>
          <p:cNvPicPr>
            <a:picLocks noChangeAspect="1"/>
          </p:cNvPicPr>
          <p:nvPr/>
        </p:nvPicPr>
        <p:blipFill>
          <a:blip r:embed="rId2"/>
          <a:stretch>
            <a:fillRect/>
          </a:stretch>
        </p:blipFill>
        <p:spPr>
          <a:xfrm>
            <a:off x="608012" y="2062843"/>
            <a:ext cx="4962525" cy="37623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EB040AC-E886-6AAD-0701-F022D9D568D9}"/>
              </a:ext>
            </a:extLst>
          </p:cNvPr>
          <p:cNvPicPr>
            <a:picLocks noChangeAspect="1"/>
          </p:cNvPicPr>
          <p:nvPr/>
        </p:nvPicPr>
        <p:blipFill>
          <a:blip r:embed="rId3"/>
          <a:stretch>
            <a:fillRect/>
          </a:stretch>
        </p:blipFill>
        <p:spPr>
          <a:xfrm>
            <a:off x="6372919" y="2013857"/>
            <a:ext cx="4981575" cy="3800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7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74613" y="228600"/>
            <a:ext cx="11811000" cy="769401"/>
          </a:xfrm>
          <a:prstGeom prst="rect">
            <a:avLst/>
          </a:prstGeom>
          <a:noFill/>
          <a:ln>
            <a:noFill/>
          </a:ln>
        </p:spPr>
        <p:txBody>
          <a:bodyPr spcFirstLastPara="1" wrap="square" lIns="91425" tIns="45700" rIns="91425" bIns="45700" anchor="t" anchorCtr="0">
            <a:spAutoFit/>
          </a:bodyPr>
          <a:lstStyle/>
          <a:p>
            <a:pPr algn="ctr"/>
            <a:r>
              <a:rPr lang="en-US" sz="4000">
                <a:solidFill>
                  <a:srgbClr val="0070C0"/>
                </a:solidFill>
                <a:latin typeface="Amasis MT Pro Black" panose="02040A04050005020304" pitchFamily="18" charset="0"/>
                <a:cs typeface="Ideal Sans Medium" pitchFamily="50" charset="0"/>
              </a:rPr>
              <a:t>Guided Reading Assessment</a:t>
            </a:r>
            <a:r>
              <a:rPr lang="en-US" sz="4000">
                <a:solidFill>
                  <a:srgbClr val="0070C0"/>
                </a:solidFill>
                <a:latin typeface="Amasis MT Pro Black" panose="02040A04050005020304" pitchFamily="18" charset="0"/>
                <a:ea typeface="Arial"/>
                <a:cs typeface="Ideal Sans Medium" pitchFamily="50" charset="0"/>
                <a:sym typeface="Arial"/>
              </a:rPr>
              <a:t> Levels</a:t>
            </a:r>
            <a:r>
              <a:rPr lang="en-US" sz="4400">
                <a:solidFill>
                  <a:srgbClr val="0070C0"/>
                </a:solidFill>
                <a:latin typeface="Amasis MT Pro Black" panose="02040A04050005020304" pitchFamily="18" charset="0"/>
                <a:ea typeface="Arial"/>
                <a:cs typeface="Ideal Sans Medium" pitchFamily="50" charset="0"/>
                <a:sym typeface="Arial"/>
              </a:rPr>
              <a:t> (GRA)</a:t>
            </a:r>
            <a:endParaRPr sz="4400">
              <a:solidFill>
                <a:srgbClr val="0070C0"/>
              </a:solidFill>
              <a:latin typeface="Amasis MT Pro Black" panose="02040A04050005020304" pitchFamily="18" charset="0"/>
              <a:ea typeface="Arial"/>
              <a:cs typeface="Ideal Sans Medium" pitchFamily="50" charset="0"/>
              <a:sym typeface="Arial"/>
            </a:endParaRPr>
          </a:p>
        </p:txBody>
      </p:sp>
      <p:pic>
        <p:nvPicPr>
          <p:cNvPr id="2" name="Picture 2" descr="A screenshot of a cell phone&#10;&#10;Description automatically generated">
            <a:extLst>
              <a:ext uri="{FF2B5EF4-FFF2-40B4-BE49-F238E27FC236}">
                <a16:creationId xmlns:a16="http://schemas.microsoft.com/office/drawing/2014/main" id="{AB634FC8-C9A3-45AB-8D32-C428FDF8FC88}"/>
              </a:ext>
            </a:extLst>
          </p:cNvPr>
          <p:cNvPicPr>
            <a:picLocks noChangeAspect="1"/>
          </p:cNvPicPr>
          <p:nvPr/>
        </p:nvPicPr>
        <p:blipFill rotWithShape="1">
          <a:blip r:embed="rId3"/>
          <a:srcRect l="1516" t="12053" r="3043" b="2512"/>
          <a:stretch/>
        </p:blipFill>
        <p:spPr>
          <a:xfrm>
            <a:off x="912812" y="2286000"/>
            <a:ext cx="10241278" cy="3276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1812" y="228600"/>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88290" y="1769532"/>
            <a:ext cx="6019800" cy="3318936"/>
          </a:xfrm>
        </p:spPr>
        <p:txBody>
          <a:bodyPr>
            <a:normAutofit/>
          </a:bodyPr>
          <a:lstStyle/>
          <a:p>
            <a:pPr marL="0" indent="0">
              <a:buNone/>
            </a:pPr>
            <a:r>
              <a:rPr lang="en-US" sz="1600" dirty="0">
                <a:latin typeface="Arial Rounded MT Bold" panose="020F0704030504030204" pitchFamily="34" charset="0"/>
                <a:cs typeface="Ideal Sans Medium" pitchFamily="50" charset="0"/>
              </a:rPr>
              <a:t>-</a:t>
            </a:r>
            <a:r>
              <a:rPr lang="en-US" sz="2000" u="sng" dirty="0">
                <a:latin typeface="Arial Rounded MT Bold" panose="020F0704030504030204" pitchFamily="34" charset="0"/>
                <a:cs typeface="Ideal Sans Medium" pitchFamily="50" charset="0"/>
              </a:rPr>
              <a:t>Math</a:t>
            </a:r>
          </a:p>
          <a:p>
            <a:r>
              <a:rPr lang="en-US" sz="2000" dirty="0">
                <a:latin typeface="Arial Rounded MT Bold" panose="020F0704030504030204" pitchFamily="34" charset="0"/>
                <a:cs typeface="Ideal Sans Medium" pitchFamily="50" charset="0"/>
              </a:rPr>
              <a:t>Fact Fluency</a:t>
            </a:r>
          </a:p>
          <a:p>
            <a:r>
              <a:rPr lang="en-US" sz="2000" dirty="0">
                <a:latin typeface="Arial Rounded MT Bold" panose="020F0704030504030204" pitchFamily="34" charset="0"/>
                <a:cs typeface="Ideal Sans Medium" pitchFamily="50" charset="0"/>
              </a:rPr>
              <a:t>Problem Solving with real world application</a:t>
            </a:r>
          </a:p>
          <a:p>
            <a:r>
              <a:rPr lang="en-US" sz="2000" dirty="0">
                <a:latin typeface="Arial Rounded MT Bold" panose="020F0704030504030204" pitchFamily="34" charset="0"/>
                <a:cs typeface="Ideal Sans Medium" pitchFamily="50" charset="0"/>
              </a:rPr>
              <a:t>Hands On Experiences</a:t>
            </a:r>
          </a:p>
          <a:p>
            <a:r>
              <a:rPr lang="en-US" sz="2000" dirty="0">
                <a:latin typeface="Arial Rounded MT Bold" panose="020F0704030504030204" pitchFamily="34" charset="0"/>
                <a:cs typeface="Ideal Sans Medium" pitchFamily="50" charset="0"/>
              </a:rPr>
              <a:t>Guided Math Instruction (small group)</a:t>
            </a:r>
          </a:p>
          <a:p>
            <a:pPr marL="0" indent="0">
              <a:buNone/>
            </a:pPr>
            <a:endParaRPr lang="en-US" sz="1400" dirty="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4012" y="2133600"/>
            <a:ext cx="4876800" cy="3657600"/>
          </a:xfrm>
          <a:prstGeom prst="rect">
            <a:avLst/>
          </a:prstGeom>
        </p:spPr>
        <p:txBody>
          <a:bodyPr vert="horz" lIns="91440" tIns="45720" rIns="91440" bIns="45720" rtlCol="0" anchor="t">
            <a:normAutofit fontScale="85000" lnSpcReduction="20000"/>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600" dirty="0">
                <a:latin typeface="Arial Rounded MT Bold" panose="020F0704030504030204" pitchFamily="34" charset="0"/>
                <a:cs typeface="Ideal Sans Medium" pitchFamily="50" charset="0"/>
              </a:rPr>
              <a:t>-</a:t>
            </a:r>
            <a:r>
              <a:rPr lang="en-US" sz="2000" u="sng" dirty="0">
                <a:latin typeface="Arial Rounded MT Bold" panose="020F0704030504030204" pitchFamily="34" charset="0"/>
                <a:cs typeface="Ideal Sans Medium" pitchFamily="50" charset="0"/>
              </a:rPr>
              <a:t>Science</a:t>
            </a:r>
          </a:p>
          <a:p>
            <a:r>
              <a:rPr lang="en-US" sz="2000" dirty="0">
                <a:latin typeface="Arial Rounded MT Bold" panose="020F0704030504030204" pitchFamily="34" charset="0"/>
                <a:cs typeface="Ideal Sans Medium" pitchFamily="50" charset="0"/>
              </a:rPr>
              <a:t>Life Science, Physical Science, Earth Science</a:t>
            </a:r>
          </a:p>
          <a:p>
            <a:r>
              <a:rPr lang="en-US" sz="2000" dirty="0">
                <a:latin typeface="Arial Rounded MT Bold" panose="020F0704030504030204" pitchFamily="34" charset="0"/>
                <a:cs typeface="Ideal Sans Medium" pitchFamily="50" charset="0"/>
              </a:rPr>
              <a:t>Labs (Safety Contracts)</a:t>
            </a:r>
          </a:p>
          <a:p>
            <a:r>
              <a:rPr lang="en-US" sz="2000" dirty="0">
                <a:latin typeface="Arial Rounded MT Bold" panose="020F0704030504030204" pitchFamily="34" charset="0"/>
                <a:cs typeface="Ideal Sans Medium" pitchFamily="50" charset="0"/>
              </a:rPr>
              <a:t>Real Life Application of science concepts</a:t>
            </a:r>
          </a:p>
          <a:p>
            <a:pPr marL="0" indent="0">
              <a:buFont typeface="Arial"/>
              <a:buNone/>
            </a:pPr>
            <a:endParaRPr lang="en-US" sz="2000" dirty="0">
              <a:latin typeface="Arial Rounded MT Bold" panose="020F0704030504030204" pitchFamily="34" charset="0"/>
              <a:cs typeface="Ideal Sans Medium" pitchFamily="50" charset="0"/>
            </a:endParaRPr>
          </a:p>
          <a:p>
            <a:pPr marL="0" indent="0">
              <a:buFont typeface="Arial"/>
              <a:buNone/>
            </a:pPr>
            <a:r>
              <a:rPr lang="en-US" sz="2000" u="sng" dirty="0">
                <a:latin typeface="Arial Rounded MT Bold" panose="020F0704030504030204" pitchFamily="34" charset="0"/>
                <a:cs typeface="Ideal Sans Medium" pitchFamily="50" charset="0"/>
              </a:rPr>
              <a:t>-Social Studies</a:t>
            </a:r>
          </a:p>
          <a:p>
            <a:r>
              <a:rPr lang="en-US" sz="2000" dirty="0">
                <a:latin typeface="Arial Rounded MT Bold" panose="020F0704030504030204" pitchFamily="34" charset="0"/>
                <a:cs typeface="Ideal Sans Medium" pitchFamily="50" charset="0"/>
              </a:rPr>
              <a:t>Community Connections</a:t>
            </a:r>
          </a:p>
          <a:p>
            <a:r>
              <a:rPr lang="en-US" sz="2000" dirty="0">
                <a:latin typeface="Arial Rounded MT Bold" panose="020F0704030504030204" pitchFamily="34" charset="0"/>
                <a:cs typeface="Ideal Sans Medium" pitchFamily="50" charset="0"/>
              </a:rPr>
              <a:t>Culture</a:t>
            </a:r>
          </a:p>
          <a:p>
            <a:r>
              <a:rPr lang="en-US" sz="2000" dirty="0">
                <a:latin typeface="Arial Rounded MT Bold" panose="020F0704030504030204" pitchFamily="34" charset="0"/>
                <a:cs typeface="Ideal Sans Medium" pitchFamily="50" charset="0"/>
              </a:rPr>
              <a:t>History</a:t>
            </a:r>
          </a:p>
          <a:p>
            <a:r>
              <a:rPr lang="en-US" sz="2000" dirty="0">
                <a:latin typeface="Arial Rounded MT Bold" panose="020F0704030504030204" pitchFamily="34" charset="0"/>
                <a:cs typeface="Ideal Sans Medium" pitchFamily="50" charset="0"/>
              </a:rPr>
              <a:t>Government</a:t>
            </a:r>
          </a:p>
        </p:txBody>
      </p:sp>
      <p:sp>
        <p:nvSpPr>
          <p:cNvPr id="4" name="TextBox 3">
            <a:extLst>
              <a:ext uri="{FF2B5EF4-FFF2-40B4-BE49-F238E27FC236}">
                <a16:creationId xmlns:a16="http://schemas.microsoft.com/office/drawing/2014/main" id="{9E5B7BB9-1F88-08E1-07A0-1BF253379799}"/>
              </a:ext>
            </a:extLst>
          </p:cNvPr>
          <p:cNvSpPr txBox="1"/>
          <p:nvPr/>
        </p:nvSpPr>
        <p:spPr>
          <a:xfrm>
            <a:off x="194460" y="4172505"/>
            <a:ext cx="5806845" cy="1754326"/>
          </a:xfrm>
          <a:prstGeom prst="rect">
            <a:avLst/>
          </a:prstGeom>
          <a:noFill/>
          <a:ln>
            <a:solidFill>
              <a:schemeClr val="bg2">
                <a:lumMod val="10000"/>
              </a:schemeClr>
            </a:solidFill>
          </a:ln>
        </p:spPr>
        <p:txBody>
          <a:bodyPr wrap="square" rtlCol="0">
            <a:spAutoFit/>
          </a:bodyPr>
          <a:lstStyle/>
          <a:p>
            <a:pPr marL="285750" indent="-285750">
              <a:buFont typeface="Arial" panose="020B0604020202020204" pitchFamily="34" charset="0"/>
              <a:buChar char="•"/>
            </a:pPr>
            <a:r>
              <a:rPr lang="en-US" dirty="0">
                <a:solidFill>
                  <a:srgbClr val="FF0000"/>
                </a:solidFill>
              </a:rPr>
              <a:t>Students will be expected to write in complete sentences on graded assignments in ALL subject areas. Points will be deducted for incomplete sentences.</a:t>
            </a:r>
          </a:p>
          <a:p>
            <a:pPr marL="285750" indent="-285750">
              <a:buFont typeface="Arial" panose="020B0604020202020204" pitchFamily="34" charset="0"/>
              <a:buChar char="•"/>
            </a:pPr>
            <a:r>
              <a:rPr lang="en-US" dirty="0">
                <a:solidFill>
                  <a:srgbClr val="FF0000"/>
                </a:solidFill>
              </a:rPr>
              <a:t>After the first 9 weeks, students will be expected to have all questions answered when turning in assignments. Skipped questions will be counted wrong.</a:t>
            </a:r>
          </a:p>
        </p:txBody>
      </p:sp>
    </p:spTree>
    <p:extLst>
      <p:ext uri="{BB962C8B-B14F-4D97-AF65-F5344CB8AC3E}">
        <p14:creationId xmlns:p14="http://schemas.microsoft.com/office/powerpoint/2010/main" val="33579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1452237" y="962902"/>
            <a:ext cx="4175297" cy="2380828"/>
          </a:xfrm>
        </p:spPr>
        <p:txBody>
          <a:bodyPr vert="horz" lIns="91440" tIns="45720" rIns="91440" bIns="0" rtlCol="0" anchor="b">
            <a:normAutofit/>
          </a:bodyPr>
          <a:lstStyle/>
          <a:p>
            <a:pPr defTabSz="914400"/>
            <a:r>
              <a:rPr lang="en-US" sz="4800"/>
              <a:t>Our Daily Schedule</a:t>
            </a:r>
          </a:p>
        </p:txBody>
      </p:sp>
      <p:cxnSp>
        <p:nvCxnSpPr>
          <p:cNvPr id="21" name="Straight Connector 2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8" y="3528543"/>
            <a:ext cx="417039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E31C5FAA-5AB1-51F9-393F-85B88AF45EB9}"/>
              </a:ext>
            </a:extLst>
          </p:cNvPr>
          <p:cNvPicPr>
            <a:picLocks noChangeAspect="1"/>
          </p:cNvPicPr>
          <p:nvPr/>
        </p:nvPicPr>
        <p:blipFill>
          <a:blip r:embed="rId3"/>
          <a:stretch>
            <a:fillRect/>
          </a:stretch>
        </p:blipFill>
        <p:spPr>
          <a:xfrm>
            <a:off x="6453937" y="242597"/>
            <a:ext cx="4921063" cy="5823745"/>
          </a:xfrm>
          <a:prstGeom prst="rect">
            <a:avLst/>
          </a:prstGeom>
        </p:spPr>
      </p:pic>
      <p:pic>
        <p:nvPicPr>
          <p:cNvPr id="23" name="Picture 2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5" name="Straight Connector 2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4012"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
        <p:nvSpPr>
          <p:cNvPr id="3" name="TextBox 2">
            <a:extLst>
              <a:ext uri="{FF2B5EF4-FFF2-40B4-BE49-F238E27FC236}">
                <a16:creationId xmlns:a16="http://schemas.microsoft.com/office/drawing/2014/main" id="{E0D6BCB6-0D4B-C9F1-E5C0-A650E80A1277}"/>
              </a:ext>
            </a:extLst>
          </p:cNvPr>
          <p:cNvSpPr txBox="1"/>
          <p:nvPr/>
        </p:nvSpPr>
        <p:spPr>
          <a:xfrm>
            <a:off x="1811044" y="2219417"/>
            <a:ext cx="8904303"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Homework assignments for the week can be found in the weekly newsletter</a:t>
            </a:r>
          </a:p>
          <a:p>
            <a:pPr marL="342900" indent="-342900">
              <a:buFont typeface="Arial" panose="020B0604020202020204" pitchFamily="34" charset="0"/>
              <a:buChar char="•"/>
            </a:pPr>
            <a:r>
              <a:rPr lang="en-US" sz="2000" dirty="0"/>
              <a:t>Students will write their homework assignments in their take-home folder daily</a:t>
            </a:r>
          </a:p>
          <a:p>
            <a:pPr marL="342900" indent="-342900">
              <a:buFont typeface="Arial" panose="020B0604020202020204" pitchFamily="34" charset="0"/>
              <a:buChar char="•"/>
            </a:pPr>
            <a:r>
              <a:rPr lang="en-US" sz="2000" dirty="0"/>
              <a:t>Math workbook pages can be accessed on Think Central if your child forgets to bring the page home (</a:t>
            </a:r>
            <a:r>
              <a:rPr lang="en-US" sz="2000" dirty="0" err="1"/>
              <a:t>ClasssLink</a:t>
            </a:r>
            <a:r>
              <a:rPr lang="en-US" sz="2000" dirty="0"/>
              <a:t>)</a:t>
            </a:r>
          </a:p>
          <a:p>
            <a:pPr marL="342900" indent="-342900">
              <a:buFont typeface="Arial" panose="020B0604020202020204" pitchFamily="34" charset="0"/>
              <a:buChar char="•"/>
            </a:pPr>
            <a:r>
              <a:rPr lang="en-US" sz="2000" dirty="0"/>
              <a:t>Students should read for 20 minutes every night. </a:t>
            </a:r>
          </a:p>
          <a:p>
            <a:pPr marL="742950" lvl="1" indent="-285750">
              <a:buFont typeface="Arial" panose="020B0604020202020204" pitchFamily="34" charset="0"/>
              <a:buChar char="•"/>
            </a:pPr>
            <a:r>
              <a:rPr lang="en-US" sz="2000" dirty="0"/>
              <a:t>Time spent on phonics homework can be included in the 20 minutes</a:t>
            </a:r>
          </a:p>
          <a:p>
            <a:pPr marL="742950" lvl="1" indent="-285750">
              <a:buFont typeface="Arial" panose="020B0604020202020204" pitchFamily="34" charset="0"/>
              <a:buChar char="•"/>
            </a:pPr>
            <a:r>
              <a:rPr lang="en-US" sz="2000" dirty="0"/>
              <a:t>Time spent reading on Raz-Kids counts, as well </a:t>
            </a:r>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2695" y="4663111"/>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sym typeface="Wingdings" panose="05000000000000000000" pitchFamily="2" charset="2"/>
              </a:rPr>
            </a:br>
            <a:r>
              <a:rPr lang="en-US" sz="1700">
                <a:sym typeface="Wingdings" panose="05000000000000000000" pitchFamily="2" charset="2"/>
              </a:rPr>
              <a:t>Please encourage your children to use typing club to practice keyboarding. This will help with online testing. THANK YOU! </a:t>
            </a:r>
            <a:br>
              <a:rPr lang="en-US" sz="1700">
                <a:sym typeface="Wingdings" panose="05000000000000000000" pitchFamily="2" charset="2"/>
              </a:rPr>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446" y="323838"/>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737" y="822145"/>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5620"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3434" y="1883260"/>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265"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2" y="641593"/>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3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5812"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94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6969" y="609601"/>
            <a:ext cx="10401443" cy="1143000"/>
          </a:xfrm>
        </p:spPr>
        <p:txBody>
          <a:bodyPr>
            <a:normAutofit fontScale="90000"/>
          </a:bodyPr>
          <a:lstStyle/>
          <a:p>
            <a:pPr algn="ctr"/>
            <a:r>
              <a:rPr lang="en-US" sz="4800">
                <a:solidFill>
                  <a:srgbClr val="0070C0"/>
                </a:solidFill>
                <a:latin typeface="Amasis MT Pro Black" panose="02040A04050005020304" pitchFamily="18" charset="0"/>
                <a:ea typeface="Calibri Light"/>
                <a:cs typeface="Calibri Light"/>
              </a:rPr>
              <a:t>District/ campus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u="sng" cap="all">
                <a:solidFill>
                  <a:srgbClr val="0070C0"/>
                </a:solidFill>
                <a:latin typeface="Amasis MT Pro Black" panose="02040A04050005020304" pitchFamily="18" charset="0"/>
                <a:ea typeface="+mj-lt"/>
                <a:cs typeface="+mj-lt"/>
              </a:rPr>
              <a:t>How To Access </a:t>
            </a:r>
            <a:r>
              <a:rPr lang="en-US" sz="5400" u="sng" cap="all"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your student needs to log in to </a:t>
            </a:r>
            <a:r>
              <a:rPr lang="en-US" sz="2000" err="1">
                <a:solidFill>
                  <a:srgbClr val="B71E42"/>
                </a:solidFill>
                <a:latin typeface="Arial Rounded MT Bold" panose="020F0704030504030204" pitchFamily="34" charset="0"/>
                <a:ea typeface="+mn-lt"/>
                <a:cs typeface="+mn-lt"/>
              </a:rPr>
              <a:t>Classlink</a:t>
            </a:r>
            <a:r>
              <a:rPr lang="en-US" sz="2000">
                <a:solidFill>
                  <a:srgbClr val="B71E42"/>
                </a:solidFill>
                <a:latin typeface="Arial Rounded MT Bold" panose="020F0704030504030204" pitchFamily="34" charset="0"/>
                <a:ea typeface="+mn-lt"/>
                <a:cs typeface="+mn-lt"/>
              </a:rPr>
              <a:t> and click on the </a:t>
            </a:r>
            <a:r>
              <a:rPr lang="en-US" sz="2000" err="1">
                <a:solidFill>
                  <a:srgbClr val="B71E42"/>
                </a:solidFill>
                <a:latin typeface="Arial Rounded MT Bold" panose="020F0704030504030204" pitchFamily="34" charset="0"/>
                <a:ea typeface="+mn-lt"/>
                <a:cs typeface="+mn-lt"/>
              </a:rPr>
              <a:t>Dreambox</a:t>
            </a:r>
            <a:r>
              <a:rPr lang="en-US" sz="2000">
                <a:solidFill>
                  <a:srgbClr val="B71E42"/>
                </a:solidFill>
                <a:latin typeface="Arial Rounded MT Bold" panose="020F0704030504030204" pitchFamily="34" charset="0"/>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2457"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0964"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18612"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5112"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b="1">
                <a:latin typeface="Arial Rounded MT Bold" panose="020F0704030504030204" pitchFamily="34" charset="0"/>
              </a:rPr>
              <a:t>Your Parent Dashboard allows you to see lessons/stories completed, tokens earned, a basic log of the time spent on </a:t>
            </a:r>
            <a:r>
              <a:rPr lang="en-US" b="1" err="1">
                <a:latin typeface="Arial Rounded MT Bold" panose="020F0704030504030204" pitchFamily="34" charset="0"/>
              </a:rPr>
              <a:t>DreamBox</a:t>
            </a:r>
            <a:r>
              <a:rPr lang="en-US" b="1">
                <a:latin typeface="Arial Rounded MT Bold" panose="020F0704030504030204" pitchFamily="34" charset="0"/>
              </a:rPr>
              <a:t>, a total time on task, and progress on curriculum categories. </a:t>
            </a:r>
            <a:br>
              <a:rPr lang="en-US"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b="1">
                <a:latin typeface="Arial Rounded MT Bold" panose="020F0704030504030204" pitchFamily="34" charset="0"/>
              </a:rPr>
              <a:t>To create a Parent Dashboard have your student log-in to his/her </a:t>
            </a:r>
            <a:r>
              <a:rPr lang="en-US" b="1" err="1">
                <a:latin typeface="Arial Rounded MT Bold" panose="020F0704030504030204" pitchFamily="34" charset="0"/>
              </a:rPr>
              <a:t>DreamBox</a:t>
            </a:r>
            <a:r>
              <a:rPr lang="en-US" b="1">
                <a:latin typeface="Arial Rounded MT Bold" panose="020F0704030504030204" pitchFamily="34" charset="0"/>
              </a:rPr>
              <a:t> account. Then, click Setup Parent Access at the bottom of the screen. Then, go to </a:t>
            </a:r>
            <a:r>
              <a:rPr lang="en-US" b="1">
                <a:latin typeface="Arial Rounded MT Bold" panose="020F0704030504030204" pitchFamily="34" charset="0"/>
                <a:hlinkClick r:id="rId2"/>
              </a:rPr>
              <a:t>play.dreambox.com</a:t>
            </a:r>
            <a:r>
              <a:rPr lang="en-US" b="1">
                <a:latin typeface="Arial Rounded MT Bold" panose="020F0704030504030204" pitchFamily="34" charset="0"/>
              </a:rPr>
              <a:t> to see your </a:t>
            </a:r>
            <a:r>
              <a:rPr lang="en-US" b="1">
                <a:latin typeface="Arial Rounded MT Bold" panose="020F0704030504030204" pitchFamily="34" charset="0"/>
                <a:hlinkClick r:id="rId2"/>
              </a:rPr>
              <a:t>Parent Dashboard</a:t>
            </a:r>
            <a:r>
              <a:rPr lang="en-US" b="1">
                <a:latin typeface="Arial Rounded MT Bold" panose="020F0704030504030204" pitchFamily="34" charset="0"/>
              </a:rPr>
              <a:t>.</a:t>
            </a:r>
            <a:endParaRPr lang="en-US">
              <a:latin typeface="Arial Rounded MT Bold" panose="020F0704030504030204" pitchFamily="34" charset="0"/>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1819" y="804520"/>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1818" y="2015732"/>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a:solidFill>
                  <a:srgbClr val="0070C0"/>
                </a:solidFill>
                <a:latin typeface="Amasis MT Pro Black" panose="02040A04050005020304" pitchFamily="18" charset="0"/>
                <a:ea typeface="+mj-lt"/>
                <a:cs typeface="+mj-lt"/>
              </a:rPr>
              <a:t>TIPS FOR PARENTS</a:t>
            </a:r>
            <a:endParaRPr lang="en-US" sz="6600">
              <a:solidFill>
                <a:srgbClr val="0070C0"/>
              </a:solidFill>
              <a:latin typeface="Amasis MT Pro Black" panose="02040A04050005020304" pitchFamily="18" charset="0"/>
              <a:ea typeface="+mj-lt"/>
              <a:cs typeface="+mj-lt"/>
            </a:endParaRP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79412" y="2658089"/>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08612"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1819" y="804520"/>
            <a:ext cx="4983781" cy="1049235"/>
          </a:xfrm>
        </p:spPr>
        <p:txBody>
          <a:bodyPr>
            <a:normAutofit/>
          </a:bodyPr>
          <a:lstStyle/>
          <a:p>
            <a:r>
              <a:rPr lang="en-US"/>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1818" y="2015732"/>
            <a:ext cx="4983782" cy="3450613"/>
          </a:xfrm>
        </p:spPr>
        <p:txBody>
          <a:bodyPr>
            <a:normAutofit/>
          </a:bodyPr>
          <a:lstStyle/>
          <a:p>
            <a:pPr fontAlgn="base">
              <a:lnSpc>
                <a:spcPct val="110000"/>
              </a:lnSpc>
            </a:pPr>
            <a:r>
              <a:rPr lang="en-US" sz="1400" b="0" i="0">
                <a:effectLst/>
                <a:latin typeface="Georgia" panose="02040502050405020303" pitchFamily="18" charset="0"/>
              </a:rPr>
              <a:t>Birthday treat guidelines are in the 2023-2024 Elementary Student Handbook on page 24: </a:t>
            </a:r>
            <a:r>
              <a:rPr lang="en-US" sz="1400" b="1" i="0">
                <a:effectLst/>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400" b="0" i="0">
              <a:effectLst/>
              <a:latin typeface="Segoe UI" panose="020B0502040204020203" pitchFamily="34" charset="0"/>
            </a:endParaRPr>
          </a:p>
          <a:p>
            <a:pPr fontAlgn="base">
              <a:lnSpc>
                <a:spcPct val="110000"/>
              </a:lnSpc>
            </a:pPr>
            <a:br>
              <a:rPr lang="en-US" sz="1400" b="1" i="0">
                <a:effectLst/>
                <a:latin typeface="inherit"/>
              </a:rPr>
            </a:br>
            <a:r>
              <a:rPr lang="en-US" sz="1400" b="0" i="0">
                <a:effectLst/>
                <a:latin typeface="Georgia" panose="02040502050405020303" pitchFamily="18" charset="0"/>
              </a:rPr>
              <a:t> The 2023-2024 Elementary Student Handbook states that gifts, balloons, treat bags, and flowers are prohibited at school. Invitations to individual parties may not be distributed at school. Thank you for your understanding! </a:t>
            </a:r>
            <a:r>
              <a:rPr lang="en-US" sz="1400" b="0" i="0">
                <a:effectLst/>
                <a:latin typeface="Georgia" panose="02040502050405020303" pitchFamily="18" charset="0"/>
                <a:sym typeface="Wingdings" panose="05000000000000000000" pitchFamily="2" charset="2"/>
              </a:rPr>
              <a:t></a:t>
            </a:r>
            <a:endParaRPr lang="en-US" sz="1400" b="0" i="0">
              <a:effectLst/>
              <a:latin typeface="Segoe UI" panose="020B0502040204020203" pitchFamily="34" charset="0"/>
            </a:endParaRPr>
          </a:p>
          <a:p>
            <a:pPr>
              <a:lnSpc>
                <a:spcPct val="110000"/>
              </a:lnSpc>
            </a:pPr>
            <a:endParaRPr lang="en-US" sz="140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8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571500"/>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212"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172200" cy="4010310"/>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Bring healthy snacks that are </a:t>
            </a:r>
            <a:r>
              <a:rPr lang="en-US" b="1" u="sng" cap="all">
                <a:latin typeface="Arial Rounded MT Bold" panose="020F0704030504030204" pitchFamily="34" charset="0"/>
              </a:rPr>
              <a:t>NOT</a:t>
            </a:r>
            <a:r>
              <a:rPr lang="en-US" cap="all">
                <a:latin typeface="Arial Rounded MT Bold" panose="020F0704030504030204" pitchFamily="34" charset="0"/>
              </a:rPr>
              <a:t> messy </a:t>
            </a: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a:highlight>
                  <a:srgbClr val="FFFF00"/>
                </a:highlight>
                <a:latin typeface="Arial Rounded MT Bold" panose="020F0704030504030204" pitchFamily="34" charset="0"/>
              </a:rPr>
              <a:t>The only liquid allowed in class is water</a:t>
            </a:r>
            <a:r>
              <a:rPr lang="en-US" cap="all">
                <a:latin typeface="Arial Rounded MT Bold" panose="020F0704030504030204" pitchFamily="34" charset="0"/>
              </a:rPr>
              <a:t>.</a:t>
            </a:r>
          </a:p>
          <a:p>
            <a:pPr marL="228600" lvl="1" defTabSz="914400">
              <a:lnSpc>
                <a:spcPct val="120000"/>
              </a:lnSpc>
              <a:buClr>
                <a:schemeClr val="accent1"/>
              </a:buClr>
              <a:buSzPct val="160000"/>
            </a:pPr>
            <a:r>
              <a:rPr lang="en-US" cap="all">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114300" defTabSz="914400">
              <a:lnSpc>
                <a:spcPct val="120000"/>
              </a:lnSpc>
              <a:buClr>
                <a:schemeClr val="accent1"/>
              </a:buClr>
              <a:buSzPct val="160000"/>
            </a:pPr>
            <a:endParaRPr lang="en-US" cap="all"/>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260489" y="2551837"/>
            <a:ext cx="9982200" cy="2862322"/>
          </a:xfrm>
          <a:prstGeom prst="rect">
            <a:avLst/>
          </a:prstGeom>
          <a:noFill/>
        </p:spPr>
        <p:txBody>
          <a:bodyPr wrap="square" rtlCol="0">
            <a:spAutoFit/>
          </a:bodyPr>
          <a:lstStyle/>
          <a:p>
            <a:pPr marL="285750" indent="-285750">
              <a:buFont typeface="Arial" panose="020B0604020202020204" pitchFamily="34" charset="0"/>
              <a:buChar char="•"/>
            </a:pPr>
            <a:r>
              <a:rPr lang="en-US"/>
              <a:t>Breakfast and lunch are not free this school year.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will begin selling snacks soon. They are extra. If you want to limit their snack purchases, please add that information to their account online.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 are always welcome to drop lunch off in the front office for your child.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Students need to wear their smart tags in order to expedite lunch.</a:t>
            </a:r>
          </a:p>
          <a:p>
            <a:pPr lvl="1"/>
            <a:endParaRPr lang="en-US"/>
          </a:p>
          <a:p>
            <a:pPr marL="285750" indent="-285750">
              <a:buFont typeface="Arial" panose="020B0604020202020204" pitchFamily="34" charset="0"/>
              <a:buChar char="•"/>
            </a:pPr>
            <a:r>
              <a:rPr lang="en-US"/>
              <a:t>Parents are welcome to eat at the first two tables once you walk in. </a:t>
            </a:r>
          </a:p>
        </p:txBody>
      </p:sp>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a:solidFill>
                  <a:srgbClr val="0070C0"/>
                </a:solidFill>
                <a:latin typeface="Lucida Bright"/>
              </a:rPr>
              <a:t>Students Head to class at </a:t>
            </a:r>
            <a:r>
              <a:rPr lang="en-US" sz="6000" b="1">
                <a:highlight>
                  <a:srgbClr val="FFFF00"/>
                </a:highlight>
                <a:latin typeface="Lucida Bright"/>
              </a:rPr>
              <a:t>7:30 am</a:t>
            </a:r>
          </a:p>
        </p:txBody>
      </p:sp>
      <p:sp>
        <p:nvSpPr>
          <p:cNvPr id="6" name="Content Placeholder 2"/>
          <p:cNvSpPr>
            <a:spLocks noGrp="1"/>
          </p:cNvSpPr>
          <p:nvPr>
            <p:ph idx="1"/>
          </p:nvPr>
        </p:nvSpPr>
        <p:spPr>
          <a:xfrm>
            <a:off x="6932612" y="457200"/>
            <a:ext cx="4497349" cy="5248622"/>
          </a:xfrm>
        </p:spPr>
        <p:txBody>
          <a:bodyPr vert="horz" lIns="91416" tIns="45708" rIns="91416" bIns="45708" rtlCol="0">
            <a:normAutofit/>
          </a:bodyPr>
          <a:lstStyle/>
          <a:p>
            <a:pPr marL="227965" indent="-227965">
              <a:buFont typeface="Wingdings" panose="05000000000000000000" pitchFamily="2" charset="2"/>
              <a:buChar char="v"/>
            </a:pPr>
            <a:r>
              <a:rPr lang="en-US" sz="1750">
                <a:latin typeface="Lucida Bright"/>
              </a:rPr>
              <a:t>Students have the opportunity to unpack their backpack and get prepared for the day.</a:t>
            </a:r>
          </a:p>
          <a:p>
            <a:pPr marL="227965" indent="-227965">
              <a:buFont typeface="Wingdings" panose="05000000000000000000" pitchFamily="2" charset="2"/>
              <a:buChar char="v"/>
            </a:pPr>
            <a:endParaRPr lang="en-US">
              <a:latin typeface="Lucida Bright" panose="02040602050505020304" pitchFamily="18" charset="0"/>
            </a:endParaRPr>
          </a:p>
          <a:p>
            <a:pPr marL="227965" indent="-227965">
              <a:buFont typeface="Wingdings" panose="05000000000000000000" pitchFamily="2" charset="2"/>
              <a:buChar char="v"/>
            </a:pPr>
            <a:r>
              <a:rPr lang="en-US" sz="1750">
                <a:latin typeface="Lucida Bright"/>
              </a:rPr>
              <a:t>Allows them time to get focused for the day and be ready to begin learning.</a:t>
            </a:r>
          </a:p>
          <a:p>
            <a:pPr marL="227965" indent="-227965">
              <a:buFont typeface="Wingdings" panose="05000000000000000000" pitchFamily="2" charset="2"/>
              <a:buChar char="v"/>
            </a:pPr>
            <a:endParaRPr lang="en-US" sz="1750">
              <a:latin typeface="Lucida Bright"/>
              <a:ea typeface="Tahoma"/>
              <a:cs typeface="Tahoma"/>
            </a:endParaRPr>
          </a:p>
          <a:p>
            <a:pPr marL="227965" indent="-227965">
              <a:buFont typeface="Wingdings" panose="05000000000000000000" pitchFamily="2" charset="2"/>
              <a:buChar char="v"/>
            </a:pPr>
            <a:r>
              <a:rPr lang="en-US" sz="1750">
                <a:latin typeface="Lucida Bright"/>
                <a:ea typeface="Tahoma"/>
                <a:cs typeface="Tahoma"/>
              </a:rPr>
              <a:t>Students who are in class by 7:45 do not miss the announcements. </a:t>
            </a:r>
            <a:endParaRPr lang="en-US" sz="1750">
              <a:latin typeface="Lucida Bright" panose="02040602050505020304" pitchFamily="18" charset="0"/>
              <a:ea typeface="Tahoma" pitchFamily="34" charset="0"/>
              <a:cs typeface="Tahoma" pitchFamily="34" charset="0"/>
            </a:endParaRPr>
          </a:p>
          <a:p>
            <a:pPr marL="227965" indent="-227965"/>
            <a:endParaRPr lang="en-US">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68569" y="964769"/>
            <a:ext cx="4965139" cy="2376915"/>
          </a:xfrm>
        </p:spPr>
        <p:txBody>
          <a:bodyPr vert="horz" lIns="91440" tIns="45720" rIns="91440" bIns="0" rtlCol="0" anchor="b">
            <a:normAutofit/>
          </a:bodyPr>
          <a:lstStyle/>
          <a:p>
            <a:pPr defTabSz="914400"/>
            <a:r>
              <a:rPr lang="en-US" sz="2100" dirty="0"/>
              <a:t>Leave on backpack please!</a:t>
            </a:r>
            <a:br>
              <a:rPr lang="en-US" sz="2100" dirty="0"/>
            </a:br>
            <a:br>
              <a:rPr lang="en-US" sz="2100" dirty="0"/>
            </a:br>
            <a:r>
              <a:rPr lang="en-US" sz="2100" dirty="0"/>
              <a:t> </a:t>
            </a:r>
            <a:br>
              <a:rPr lang="en-US" sz="2100" dirty="0"/>
            </a:br>
            <a:r>
              <a:rPr lang="en-US" sz="2100" dirty="0"/>
              <a:t>Name &amp; Dismissal Information</a:t>
            </a:r>
            <a:br>
              <a:rPr lang="en-US" sz="2100" dirty="0"/>
            </a:br>
            <a:br>
              <a:rPr lang="en-US" sz="2100" dirty="0"/>
            </a:br>
            <a:br>
              <a:rPr lang="en-US" sz="2100" dirty="0"/>
            </a:br>
            <a:r>
              <a:rPr lang="en-US" sz="2100" dirty="0"/>
              <a:t>Replacements is $3 at front office</a:t>
            </a:r>
          </a:p>
        </p:txBody>
      </p:sp>
      <p:sp>
        <p:nvSpPr>
          <p:cNvPr id="7" name="TextBox 6">
            <a:extLst>
              <a:ext uri="{FF2B5EF4-FFF2-40B4-BE49-F238E27FC236}">
                <a16:creationId xmlns:a16="http://schemas.microsoft.com/office/drawing/2014/main" id="{4BFBFBA8-2CF7-4CD3-E7CA-483E69DAD0D5}"/>
              </a:ext>
            </a:extLst>
          </p:cNvPr>
          <p:cNvSpPr txBox="1"/>
          <p:nvPr/>
        </p:nvSpPr>
        <p:spPr>
          <a:xfrm>
            <a:off x="5768571" y="3529159"/>
            <a:ext cx="4970768" cy="1612688"/>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u="sng" cap="all"/>
              <a:t>STUDENT TAGS</a:t>
            </a:r>
            <a:endParaRPr lang="en-US" cap="all"/>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8570"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1200" y="804519"/>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1866"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2252755635"/>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3012"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3812" y="2438400"/>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Please arrive on time each day.</a:t>
            </a:r>
          </a:p>
          <a:p>
            <a:r>
              <a:rPr lang="en-US" sz="2400"/>
              <a:t>Attendance is taken at 8:45.</a:t>
            </a:r>
          </a:p>
          <a:p>
            <a:r>
              <a:rPr lang="en-US" sz="2400"/>
              <a:t>If an absence is necessary, send a written excuse with your child the day they return in their daily folder.</a:t>
            </a:r>
          </a:p>
          <a:p>
            <a:r>
              <a:rPr lang="en-US" sz="2400"/>
              <a:t>Five or more consecutive absences requires a doctor's note.</a:t>
            </a:r>
          </a:p>
          <a:p>
            <a:r>
              <a:rPr lang="en-US" sz="2400"/>
              <a:t>Attendance is factored into our accountability rating. </a:t>
            </a:r>
          </a:p>
        </p:txBody>
      </p:sp>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3012" y="228600"/>
            <a:ext cx="7024430" cy="572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Arial"/>
              <a:buNone/>
            </a:pPr>
            <a:r>
              <a:rPr lang="en-US" sz="4400">
                <a:solidFill>
                  <a:srgbClr val="C00000"/>
                </a:solidFill>
                <a:latin typeface="Amasis MT Pro Black" panose="02040A04050005020304" pitchFamily="18" charset="0"/>
                <a:ea typeface="Arial"/>
                <a:cs typeface="Ideal Sans Medium" pitchFamily="50" charset="0"/>
                <a:sym typeface="Arial"/>
              </a:rPr>
              <a:t>WEEKLY NEWSLETTER</a:t>
            </a:r>
            <a:endParaRPr sz="440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4287"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08942" y="1981200"/>
            <a:ext cx="4495800"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latin typeface="Arial Rounded MT Bold"/>
              </a:rPr>
              <a:t>The newsletter will be electronically distributed every Monday through Canvas.</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latin typeface="Arial Rounded MT Bold"/>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highlight>
                  <a:srgbClr val="FFFF00"/>
                </a:highlight>
                <a:latin typeface="Arial Rounded MT Bold"/>
              </a:rPr>
              <a:t>Please make sure that you are signed up and have access to Canvas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27"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8012" y="2286000"/>
            <a:ext cx="5766940" cy="3733800"/>
          </a:xfrm>
        </p:spPr>
        <p:txBody>
          <a:bodyPr vert="horz" lIns="91440" tIns="45720" rIns="91440" bIns="45720" rtlCol="0" anchor="ctr">
            <a:normAutofit/>
          </a:bodyPr>
          <a:lstStyle/>
          <a:p>
            <a:pPr indent="-228600" algn="l" defTabSz="914400">
              <a:lnSpc>
                <a:spcPct val="110000"/>
              </a:lnSpc>
              <a:buFont typeface="Wingdings" panose="05000000000000000000" pitchFamily="2" charset="2"/>
              <a:buChar char="§"/>
            </a:pPr>
            <a:r>
              <a:rPr lang="en-US" sz="1600">
                <a:solidFill>
                  <a:schemeClr val="tx1"/>
                </a:solidFill>
              </a:rPr>
              <a:t>Best practice is to send a written note to the school with your child.  </a:t>
            </a:r>
          </a:p>
          <a:p>
            <a:pPr indent="-228600" algn="l" defTabSz="914400">
              <a:lnSpc>
                <a:spcPct val="110000"/>
              </a:lnSpc>
              <a:buFont typeface="Wingdings" panose="05000000000000000000" pitchFamily="2" charset="2"/>
              <a:buChar char="§"/>
            </a:pPr>
            <a:endParaRPr lang="en-US" sz="1600">
              <a:solidFill>
                <a:schemeClr val="tx1"/>
              </a:solidFill>
            </a:endParaRPr>
          </a:p>
          <a:p>
            <a:pPr indent="-228600" algn="l" defTabSz="914400">
              <a:lnSpc>
                <a:spcPct val="110000"/>
              </a:lnSpc>
              <a:buFont typeface="Wingdings" panose="05000000000000000000" pitchFamily="2" charset="2"/>
              <a:buChar char="§"/>
            </a:pPr>
            <a:r>
              <a:rPr lang="en-US" sz="1600">
                <a:solidFill>
                  <a:schemeClr val="tx1"/>
                </a:solidFill>
              </a:rPr>
              <a:t>If you need to make a last-minute emergency change, </a:t>
            </a:r>
            <a:r>
              <a:rPr lang="en-US" sz="1600">
                <a:solidFill>
                  <a:schemeClr val="tx1"/>
                </a:solidFill>
                <a:highlight>
                  <a:srgbClr val="FFFF00"/>
                </a:highlight>
              </a:rPr>
              <a:t>call the front office prior to 2:15 PM.  </a:t>
            </a:r>
          </a:p>
          <a:p>
            <a:pPr algn="l" defTabSz="914400">
              <a:lnSpc>
                <a:spcPct val="110000"/>
              </a:lnSpc>
            </a:pPr>
            <a:r>
              <a:rPr lang="en-US" sz="1600">
                <a:solidFill>
                  <a:schemeClr val="tx1"/>
                </a:solidFill>
              </a:rPr>
              <a:t>832-223-1400 </a:t>
            </a:r>
          </a:p>
          <a:p>
            <a:pPr algn="l" defTabSz="914400">
              <a:lnSpc>
                <a:spcPct val="110000"/>
              </a:lnSpc>
            </a:pPr>
            <a:r>
              <a:rPr lang="en-US" sz="1600" b="1">
                <a:solidFill>
                  <a:schemeClr val="tx1"/>
                </a:solidFill>
              </a:rPr>
              <a:t>Please do not email the teacher changes; they are busy teaching students.</a:t>
            </a:r>
          </a:p>
          <a:p>
            <a:pPr indent="-228600" algn="l"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7895" y="227"/>
            <a:ext cx="4640625" cy="6858000"/>
          </a:xfrm>
          <a:prstGeom prst="rect">
            <a:avLst/>
          </a:prstGeom>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06" y="803275"/>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1812" y="2057400"/>
            <a:ext cx="10285413" cy="3949140"/>
          </a:xfrm>
        </p:spPr>
        <p:txBody>
          <a:bodyPr>
            <a:normAutofit fontScale="92500" lnSpcReduction="20000"/>
          </a:bodyPr>
          <a:lstStyle/>
          <a:p>
            <a:pPr marL="285750" indent="-285750"/>
            <a:r>
              <a:rPr lang="en-US"/>
              <a:t>All medication must be kept in nurse’s clinic—this includes cough drops</a:t>
            </a:r>
          </a:p>
          <a:p>
            <a:pPr marL="285750" indent="-285750"/>
            <a:r>
              <a:rPr lang="en-US"/>
              <a:t>All medication must be in original container—if prescription, must have label with student’s name and information on it</a:t>
            </a:r>
          </a:p>
          <a:p>
            <a:pPr marL="285750" indent="-285750"/>
            <a:r>
              <a:rPr lang="en-US"/>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a:t>If your child has a life-threatening allergy or asthma, please get with Nurse Jarvis to discuss and provide appropriate paperwork and medication on campus for those “in case” moments for your child’s safety.</a:t>
            </a:r>
          </a:p>
          <a:p>
            <a:pPr marL="285750" indent="-285750"/>
            <a:r>
              <a:rPr lang="en-US"/>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12" y="228600"/>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619817" y="2610220"/>
            <a:ext cx="6922395" cy="2383586"/>
          </a:xfrm>
        </p:spPr>
        <p:txBody>
          <a:bodyPr vert="horz" lIns="91440" tIns="45720" rIns="91440" bIns="45720" rtlCol="0" anchor="t">
            <a:normAutofit fontScale="92500" lnSpcReduction="20000"/>
          </a:bodyPr>
          <a:lstStyle/>
          <a:p>
            <a:pPr marL="0" indent="0" rtl="0">
              <a:buNone/>
            </a:pPr>
            <a:r>
              <a:rPr lang="en-US" sz="2400" dirty="0">
                <a:latin typeface="Arial Rounded MT Bold"/>
                <a:ea typeface="Arial"/>
                <a:cs typeface="Arial"/>
              </a:rPr>
              <a:t>Every child will have a smart tag which is used to: ​</a:t>
            </a:r>
            <a:endParaRPr lang="en-US" sz="2400" dirty="0">
              <a:latin typeface="Arial Rounded MT Bold"/>
            </a:endParaRPr>
          </a:p>
          <a:p>
            <a:pPr marL="227965" lvl="0" indent="-227965" rtl="0">
              <a:buChar char="•"/>
            </a:pPr>
            <a:r>
              <a:rPr lang="en-US" sz="2400" dirty="0">
                <a:latin typeface="Arial Rounded MT Bold"/>
                <a:ea typeface="Arial"/>
                <a:cs typeface="Arial"/>
              </a:rPr>
              <a:t>Track when a student is on the bus​</a:t>
            </a:r>
          </a:p>
          <a:p>
            <a:pPr marL="227965" lvl="0" indent="-227965" rtl="0">
              <a:buChar char="•"/>
            </a:pPr>
            <a:r>
              <a:rPr lang="en-US" sz="2400" dirty="0">
                <a:latin typeface="Arial Rounded MT Bold"/>
                <a:ea typeface="Arial"/>
                <a:cs typeface="Arial"/>
              </a:rPr>
              <a:t>purchase breakfast and lunch​</a:t>
            </a:r>
          </a:p>
          <a:p>
            <a:pPr marL="227965" lvl="0" indent="-227965" rtl="0">
              <a:buChar char="•"/>
            </a:pPr>
            <a:r>
              <a:rPr lang="en-US" sz="2400" dirty="0">
                <a:latin typeface="Arial Rounded MT Bold"/>
                <a:ea typeface="Arial"/>
                <a:cs typeface="Arial"/>
              </a:rPr>
              <a:t>check out books in the library​</a:t>
            </a:r>
          </a:p>
          <a:p>
            <a:pPr marL="227965" indent="-227965"/>
            <a:r>
              <a:rPr lang="en-US" sz="2400" dirty="0">
                <a:latin typeface="Arial Rounded MT Bold"/>
                <a:cs typeface="Arial"/>
              </a:rPr>
              <a:t>A replacement tag will cost $5.00.</a:t>
            </a: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7044" y="2407637"/>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68466" y="320040"/>
            <a:ext cx="5693315" cy="6227064"/>
          </a:xfrm>
          <a:prstGeom prst="rect">
            <a:avLst/>
          </a:prstGeom>
          <a:ln w="9525">
            <a:noFill/>
          </a:ln>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1819" y="804520"/>
            <a:ext cx="4983781" cy="1049235"/>
          </a:xfrm>
        </p:spPr>
        <p:txBody>
          <a:bodyPr vert="horz" lIns="91440" tIns="45720" rIns="91440" bIns="45720" rtlCol="0" anchor="t">
            <a:normAutofit/>
          </a:bodyPr>
          <a:lstStyle/>
          <a:p>
            <a:pPr defTabSz="914400"/>
            <a:r>
              <a:rPr lang="en-US" sz="3200" u="sng"/>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1818" y="2015732"/>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386" y="332684"/>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0" y="1825625"/>
            <a:ext cx="11658600" cy="4618038"/>
          </a:xfrm>
        </p:spPr>
        <p:txBody>
          <a:bodyPr>
            <a:normAutofit lnSpcReduction="10000"/>
          </a:bodyPr>
          <a:lstStyle/>
          <a:p>
            <a:r>
              <a:rPr lang="en-US"/>
              <a:t>Classrooms are to be peanut free. A child with serious peanut allergy can potentially suffer a reaction merely by touching or smelling a food with peanut or peanut butter</a:t>
            </a:r>
          </a:p>
          <a:p>
            <a:r>
              <a:rPr lang="en-US"/>
              <a:t>Please do not send any peanuts, peanut butter or foods containing these items as snacks. They will not be allowed to be eaten in the classroom</a:t>
            </a:r>
          </a:p>
          <a:p>
            <a:r>
              <a:rPr lang="en-US"/>
              <a:t>Any food sent to share in classroom i.e., birthday cupcakes, cookies </a:t>
            </a:r>
            <a:r>
              <a:rPr lang="en-US" err="1"/>
              <a:t>etc</a:t>
            </a:r>
            <a:r>
              <a:rPr lang="en-US"/>
              <a:t>, is to be store bought, in original container with ingredient list that is peanut free</a:t>
            </a:r>
          </a:p>
          <a:p>
            <a:r>
              <a:rPr lang="en-US"/>
              <a:t>The above does not apply to lunches, children will still be able to eat food of their choice in lunchroom as we have ensured areas that will remain peanut free zones. </a:t>
            </a:r>
          </a:p>
          <a:p>
            <a:r>
              <a:rPr lang="en-US"/>
              <a:t>Thank you in advance for your cooperation. We are trying to ensure the safety of all of our children. We are striving to promote a safe environment for all of our students, and in working together we can work to keep our students safe. </a:t>
            </a:r>
          </a:p>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5613" y="2674938"/>
            <a:ext cx="7696200" cy="2554287"/>
          </a:xfrm>
        </p:spPr>
        <p:txBody>
          <a:bodyPr vert="horz" lIns="91440" tIns="0" rIns="91440" bIns="45720" rtlCol="0" anchor="t">
            <a:normAutofit fontScale="92500" lnSpcReduction="10000"/>
          </a:bodyPr>
          <a:lstStyle/>
          <a:p>
            <a:r>
              <a:rPr lang="en-US" sz="2400" cap="none"/>
              <a:t>Go to</a:t>
            </a:r>
            <a:r>
              <a:rPr lang="en-US" sz="2400"/>
              <a:t>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cap="none"/>
              <a:t>to create a lunch account online for your student</a:t>
            </a:r>
          </a:p>
          <a:p>
            <a:r>
              <a:rPr lang="en-US" sz="2400" cap="none"/>
              <a:t>You may add money to their lunch account from your online School Café account</a:t>
            </a:r>
          </a:p>
          <a:p>
            <a:r>
              <a:rPr lang="en-US" sz="2400" cap="none"/>
              <a:t>You may also apply for free or reduced lunch at </a:t>
            </a:r>
            <a:r>
              <a:rPr lang="en-US" sz="2400" cap="none">
                <a:solidFill>
                  <a:srgbClr val="B71E42"/>
                </a:solidFill>
                <a:hlinkClick r:id="rId4">
                  <a:extLst>
                    <a:ext uri="{A12FA001-AC4F-418D-AE19-62706E023703}">
                      <ahyp:hlinkClr xmlns:ahyp="http://schemas.microsoft.com/office/drawing/2018/hyperlinkcolor" val="tx"/>
                    </a:ext>
                  </a:extLst>
                </a:hlinkClick>
              </a:rPr>
              <a:t>www.schoolcafe.com</a:t>
            </a:r>
            <a:r>
              <a:rPr lang="en-US" sz="2400" cap="none">
                <a:solidFill>
                  <a:srgbClr val="B71E42"/>
                </a:solidFill>
              </a:rPr>
              <a:t> </a:t>
            </a:r>
            <a:r>
              <a:rPr lang="en-US" sz="2400">
                <a:solidFill>
                  <a:srgbClr val="B71E42"/>
                </a:solidFill>
              </a:rPr>
              <a:t> </a:t>
            </a:r>
            <a:endParaRPr lang="en-US" sz="2400" cap="none">
              <a:solidFill>
                <a:srgbClr val="B71E42"/>
              </a:solidFill>
            </a:endParaRP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79412" y="2819400"/>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4101"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8338" y="23396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474063"/>
            <a:ext cx="2123495" cy="1444321"/>
          </a:xfrm>
          <a:prstGeom prst="rect">
            <a:avLst/>
          </a:prstGeom>
          <a:ln w="38100">
            <a:solidFill>
              <a:schemeClr val="tx2"/>
            </a:solidFill>
          </a:ln>
        </p:spPr>
      </p:pic>
      <p:sp>
        <p:nvSpPr>
          <p:cNvPr id="10" name="Rectangle 9"/>
          <p:cNvSpPr/>
          <p:nvPr/>
        </p:nvSpPr>
        <p:spPr>
          <a:xfrm>
            <a:off x="836612"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722688"/>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9007"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5103"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6691" y="2015732"/>
            <a:ext cx="5548910" cy="3450613"/>
          </a:xfrm>
        </p:spPr>
        <p:txBody>
          <a:bodyPr spcFirstLastPara="1" vert="horz" lIns="91440" tIns="45720" rIns="91440" bIns="45720" rtlCol="0" anchorCtr="0">
            <a:normAutofit/>
          </a:bodyPr>
          <a:lstStyle/>
          <a:p>
            <a:pPr marL="0" indent="0" algn="ctr">
              <a:buNone/>
            </a:pPr>
            <a:r>
              <a:rPr lang="en-US" altLang="en-US" sz="4400" b="1">
                <a:latin typeface="Arial Rounded MT Bold" panose="020F0704030504030204" pitchFamily="34" charset="0"/>
                <a:cs typeface="Arial"/>
              </a:rPr>
              <a:t>Thanks for being a great audience! </a:t>
            </a:r>
            <a:endParaRPr lang="en-US" sz="44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1212" y="542638"/>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3412" y="1905000"/>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 Tuesday Folders</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sent home every </a:t>
            </a:r>
            <a:r>
              <a:rPr lang="en-US" sz="3200" b="1" dirty="0">
                <a:solidFill>
                  <a:srgbClr val="262626"/>
                </a:solidFill>
                <a:highlight>
                  <a:srgbClr val="FFFF00"/>
                </a:highlight>
                <a:latin typeface="Arial Rounded MT Bold"/>
                <a:cs typeface="Ideal Sans Medium" pitchFamily="50" charset="0"/>
              </a:rPr>
              <a:t>Tuesday</a:t>
            </a:r>
            <a:r>
              <a:rPr lang="en-US" sz="3200" dirty="0">
                <a:solidFill>
                  <a:srgbClr val="262626"/>
                </a:solidFill>
                <a:latin typeface="Arial Rounded MT Bold"/>
                <a:cs typeface="Ideal Sans Medium" pitchFamily="50" charset="0"/>
              </a:rPr>
              <a:t> </a:t>
            </a:r>
            <a:endParaRPr lang="en-US" sz="3200" dirty="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Contains graded work from the week </a:t>
            </a:r>
            <a:r>
              <a:rPr lang="en-US" sz="3200" b="1" dirty="0">
                <a:solidFill>
                  <a:srgbClr val="262626"/>
                </a:solidFill>
                <a:latin typeface="Arial Rounded MT Bold"/>
                <a:cs typeface="Ideal Sans Medium" pitchFamily="50" charset="0"/>
              </a:rPr>
              <a:t>before</a:t>
            </a:r>
            <a:r>
              <a:rPr lang="en-US" sz="3200" dirty="0">
                <a:solidFill>
                  <a:srgbClr val="262626"/>
                </a:solidFill>
                <a:latin typeface="Arial Rounded MT Bold"/>
                <a:cs typeface="Ideal Sans Medium" pitchFamily="50" charset="0"/>
              </a:rPr>
              <a:t> and papers from the front office. </a:t>
            </a:r>
            <a:endParaRPr lang="en-US" sz="3200" dirty="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Please check these folders each Tuesday and review papers.</a:t>
            </a:r>
          </a:p>
          <a:p>
            <a:pPr>
              <a:spcBef>
                <a:spcPct val="20000"/>
              </a:spcBef>
              <a:spcAft>
                <a:spcPts val="600"/>
              </a:spcAft>
              <a:buClr>
                <a:schemeClr val="accent1"/>
              </a:buClr>
              <a:buSzPct val="115000"/>
              <a:buFont typeface="Arial"/>
              <a:buChar char="•"/>
            </a:pPr>
            <a:endParaRPr lang="en-US" sz="3200" dirty="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Daily take home folder</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 expectation page inside – currently blue</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Daily homework will be in the pocket</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a:cs typeface="Ideal Sans Medium" pitchFamily="50" charset="0"/>
              </a:rPr>
              <a:t> </a:t>
            </a:r>
            <a:r>
              <a:rPr lang="en-US" sz="3200" dirty="0">
                <a:solidFill>
                  <a:srgbClr val="262626"/>
                </a:solidFill>
                <a:highlight>
                  <a:srgbClr val="FFFF00"/>
                </a:highlight>
                <a:latin typeface="Arial Rounded MT Bold"/>
                <a:cs typeface="Ideal Sans Medium" pitchFamily="50" charset="0"/>
              </a:rPr>
              <a:t>please initial weekly and return to school daily </a:t>
            </a:r>
            <a:endParaRPr lang="en-US" sz="3200" dirty="0">
              <a:solidFill>
                <a:srgbClr val="262626"/>
              </a:solidFill>
              <a:highlight>
                <a:srgbClr val="FFFF00"/>
              </a:highlight>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pPr>
            <a:endParaRPr lang="en-US" dirty="0">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7527-8E41-BA76-A278-BCE66793247F}"/>
              </a:ext>
            </a:extLst>
          </p:cNvPr>
          <p:cNvSpPr>
            <a:spLocks noGrp="1"/>
          </p:cNvSpPr>
          <p:nvPr>
            <p:ph type="ctrTitle"/>
          </p:nvPr>
        </p:nvSpPr>
        <p:spPr/>
        <p:txBody>
          <a:bodyPr>
            <a:normAutofit fontScale="90000"/>
          </a:bodyPr>
          <a:lstStyle/>
          <a:p>
            <a:pPr algn="ctr"/>
            <a:r>
              <a:rPr lang="en-US" err="1"/>
              <a:t>Lcisd</a:t>
            </a:r>
            <a:r>
              <a:rPr lang="en-US"/>
              <a:t> Student code of conduct Updates</a:t>
            </a:r>
          </a:p>
        </p:txBody>
      </p:sp>
      <p:sp>
        <p:nvSpPr>
          <p:cNvPr id="3" name="Subtitle 2">
            <a:extLst>
              <a:ext uri="{FF2B5EF4-FFF2-40B4-BE49-F238E27FC236}">
                <a16:creationId xmlns:a16="http://schemas.microsoft.com/office/drawing/2014/main" id="{53EC6066-D07C-BE86-307F-FFE0EEE888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27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0"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7686" y="1912737"/>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49655"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88822" y="4447996"/>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6413" y="271487"/>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360183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5921" y="2422439"/>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33608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39729"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8297" y="2069925"/>
            <a:ext cx="10115915" cy="4030953"/>
          </a:xfrm>
          <a:prstGeom prst="rect">
            <a:avLst/>
          </a:prstGeom>
        </p:spPr>
      </p:pic>
    </p:spTree>
    <p:extLst>
      <p:ext uri="{BB962C8B-B14F-4D97-AF65-F5344CB8AC3E}">
        <p14:creationId xmlns:p14="http://schemas.microsoft.com/office/powerpoint/2010/main" val="2874659108"/>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bc7f7c-98f0-4933-8cf1-ecb9ec9ccebd">
      <Terms xmlns="http://schemas.microsoft.com/office/infopath/2007/PartnerControls"/>
    </lcf76f155ced4ddcb4097134ff3c332f>
    <TaxCatchAll xmlns="66b7a76b-5214-462d-9842-19167851d34e" xsi:nil="true"/>
    <SharedWithUsers xmlns="66b7a76b-5214-462d-9842-19167851d34e">
      <UserInfo>
        <DisplayName>Chelsea L. Thompson</DisplayName>
        <AccountId>47</AccountId>
        <AccountType/>
      </UserInfo>
      <UserInfo>
        <DisplayName>Morgan Meihaus</DisplayName>
        <AccountId>14</AccountId>
        <AccountType/>
      </UserInfo>
      <UserInfo>
        <DisplayName>Wendy E. Thome</DisplayName>
        <AccountId>36</AccountId>
        <AccountType/>
      </UserInfo>
      <UserInfo>
        <DisplayName>Kristi M. Love</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EC2455E7658746BD9A69996642F0F7" ma:contentTypeVersion="11" ma:contentTypeDescription="Create a new document." ma:contentTypeScope="" ma:versionID="3aec211420f3a416ad42b8dfdf2df256">
  <xsd:schema xmlns:xsd="http://www.w3.org/2001/XMLSchema" xmlns:xs="http://www.w3.org/2001/XMLSchema" xmlns:p="http://schemas.microsoft.com/office/2006/metadata/properties" xmlns:ns2="0ebc7f7c-98f0-4933-8cf1-ecb9ec9ccebd" xmlns:ns3="66b7a76b-5214-462d-9842-19167851d34e" targetNamespace="http://schemas.microsoft.com/office/2006/metadata/properties" ma:root="true" ma:fieldsID="93179744c8a011a6445f11c287eeccd5" ns2:_="" ns3:_="">
    <xsd:import namespace="0ebc7f7c-98f0-4933-8cf1-ecb9ec9ccebd"/>
    <xsd:import namespace="66b7a76b-5214-462d-9842-19167851d3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c7f7c-98f0-4933-8cf1-ecb9ec9cce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93a4fa-bfe4-40eb-8a96-0d52f059a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7a76b-5214-462d-9842-19167851d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af68b76-b8b6-4a76-89e0-f6f6b00a7feb}" ma:internalName="TaxCatchAll" ma:showField="CatchAllData" ma:web="66b7a76b-5214-462d-9842-19167851d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5E791-7449-4708-8DE9-182EC4D8A134}">
  <ds:schemaRefs>
    <ds:schemaRef ds:uri="0ebc7f7c-98f0-4933-8cf1-ecb9ec9ccebd"/>
    <ds:schemaRef ds:uri="345ebd72-6969-486b-bbc2-6392e6fa7c1c"/>
    <ds:schemaRef ds:uri="66b7a76b-5214-462d-9842-19167851d34e"/>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C574DF-C089-4500-B77F-5A61EE2BB5F7}">
  <ds:schemaRefs>
    <ds:schemaRef ds:uri="0ebc7f7c-98f0-4933-8cf1-ecb9ec9ccebd"/>
    <ds:schemaRef ds:uri="66b7a76b-5214-462d-9842-19167851d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09C492-1810-4B38-923B-D5EE1E628B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6</TotalTime>
  <Words>2729</Words>
  <Application>Microsoft Office PowerPoint</Application>
  <PresentationFormat>Custom</PresentationFormat>
  <Paragraphs>283</Paragraphs>
  <Slides>48</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Amasis MT Pro Black</vt:lpstr>
      <vt:lpstr>Arial</vt:lpstr>
      <vt:lpstr>Arial Rounded MT Bold</vt:lpstr>
      <vt:lpstr>Arial,Sans-Serif</vt:lpstr>
      <vt:lpstr>Century</vt:lpstr>
      <vt:lpstr>Century Gothic</vt:lpstr>
      <vt:lpstr>Georgia</vt:lpstr>
      <vt:lpstr>Gill Sans MT</vt:lpstr>
      <vt:lpstr>Ideal Sans Medium</vt:lpstr>
      <vt:lpstr>inherit</vt:lpstr>
      <vt:lpstr>Lucida Bright</vt:lpstr>
      <vt:lpstr>Saira</vt:lpstr>
      <vt:lpstr>Segoe UI</vt:lpstr>
      <vt:lpstr>Wingdings</vt:lpstr>
      <vt:lpstr>Gallery</vt:lpstr>
      <vt:lpstr>Welcome to dickinson Elementary</vt:lpstr>
      <vt:lpstr>Meet the Second Grade Team</vt:lpstr>
      <vt:lpstr>Meet the Instructional Leadership Team</vt:lpstr>
      <vt:lpstr>WEEKLY NEWSLETTER</vt:lpstr>
      <vt:lpstr>Communication</vt:lpstr>
      <vt:lpstr>Lcisd Student code of conduct Updates</vt:lpstr>
      <vt:lpstr>PowerPoint Presentation</vt:lpstr>
      <vt:lpstr>PowerPoint Presentation</vt:lpstr>
      <vt:lpstr>Possession of Telecommunications or Other Electronic Devices</vt:lpstr>
      <vt:lpstr>Inappropriate Use of Cell Phone Practice</vt:lpstr>
      <vt:lpstr>Please keep cell phones and smart watches in backpacks turned off. </vt:lpstr>
      <vt:lpstr>Dickinson's Expectations</vt:lpstr>
      <vt:lpstr>Ron Clark House System</vt:lpstr>
      <vt:lpstr>Classroom Rewards</vt:lpstr>
      <vt:lpstr>Classroom Consequences</vt:lpstr>
      <vt:lpstr>Grades</vt:lpstr>
      <vt:lpstr>Cheating </vt:lpstr>
      <vt:lpstr>Reassessment Guidelines</vt:lpstr>
      <vt:lpstr>English Language Arts</vt:lpstr>
      <vt:lpstr>Sound Walls</vt:lpstr>
      <vt:lpstr>PowerPoint Presentation</vt:lpstr>
      <vt:lpstr>ACADEMICS Cont.</vt:lpstr>
      <vt:lpstr>Our Daily Schedule</vt:lpstr>
      <vt:lpstr>PowerPoint Presentation</vt:lpstr>
      <vt:lpstr>Class Link: Free to LCISD Students (www.lcisd.org) Many programs are available to use at home to enrich learning! Please encourage your children to use typing club to practice keyboarding. This will help with online testing. THANK YOU!  </vt:lpstr>
      <vt:lpstr>Dreambox</vt:lpstr>
      <vt:lpstr>District/ campus Expectation</vt:lpstr>
      <vt:lpstr>How To Access Dreambox</vt:lpstr>
      <vt:lpstr>WHAT INFORMATION IS AVAILABLE TO ME AS A PARENT? </vt:lpstr>
      <vt:lpstr>TIPS FOR PARENTS </vt:lpstr>
      <vt:lpstr>Birthday Treats</vt:lpstr>
      <vt:lpstr>Classroom Snack</vt:lpstr>
      <vt:lpstr>Lunch Procedures</vt:lpstr>
      <vt:lpstr>Students Head to class at 7:30 am</vt:lpstr>
      <vt:lpstr>Leave on backpack please!    Name &amp; Dismissal Information   Replacements is $3 at front office</vt:lpstr>
      <vt:lpstr>PowerPoint Presentation</vt:lpstr>
      <vt:lpstr>Absences/Attendance</vt:lpstr>
      <vt:lpstr>Every Day Counts! 1 or 2 days a week doesn’t seem like much but …</vt:lpstr>
      <vt:lpstr>How about 10 minutes late a day?  Surely that won’t affect my child!</vt:lpstr>
      <vt:lpstr>Transportation Changes</vt:lpstr>
      <vt:lpstr>Medications</vt:lpstr>
      <vt:lpstr>Smart Tags</vt:lpstr>
      <vt:lpstr>Register your SMART TAG</vt:lpstr>
      <vt:lpstr>Car Riders</vt:lpstr>
      <vt:lpstr>Peanut Free Classrooms</vt:lpstr>
      <vt:lpstr>How to purchase school lunch</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 Anne Peltier-Bromonsky</cp:lastModifiedBy>
  <cp:revision>27</cp:revision>
  <cp:lastPrinted>2021-08-31T20:36:09Z</cp:lastPrinted>
  <dcterms:created xsi:type="dcterms:W3CDTF">2018-08-15T19:28:19Z</dcterms:created>
  <dcterms:modified xsi:type="dcterms:W3CDTF">2023-09-06T15:44:43Z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0x01010048EC2455E7658746BD9A69996642F0F7</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