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5"/>
  </p:notesMasterIdLst>
  <p:sldIdLst>
    <p:sldId id="256" r:id="rId3"/>
    <p:sldId id="263" r:id="rId4"/>
    <p:sldId id="257" r:id="rId5"/>
    <p:sldId id="266" r:id="rId6"/>
    <p:sldId id="261" r:id="rId7"/>
    <p:sldId id="265" r:id="rId8"/>
    <p:sldId id="267" r:id="rId9"/>
    <p:sldId id="268" r:id="rId10"/>
    <p:sldId id="269" r:id="rId11"/>
    <p:sldId id="262" r:id="rId12"/>
    <p:sldId id="264"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114DB4-C52C-4ECC-8929-437BEF1A35A2}" v="29" dt="2022-02-08T02:22:24.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16" autoAdjust="0"/>
  </p:normalViewPr>
  <p:slideViewPr>
    <p:cSldViewPr snapToGrid="0">
      <p:cViewPr varScale="1">
        <p:scale>
          <a:sx n="76" d="100"/>
          <a:sy n="76" d="100"/>
        </p:scale>
        <p:origin x="281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ya Cole-Hamilton" userId="99336d00-f9f2-45fa-8b9f-0d60be9b33b5" providerId="ADAL" clId="{55114DB4-C52C-4ECC-8929-437BEF1A35A2}"/>
    <pc:docChg chg="undo custSel addSld modSld sldOrd">
      <pc:chgData name="Sonya Cole-Hamilton" userId="99336d00-f9f2-45fa-8b9f-0d60be9b33b5" providerId="ADAL" clId="{55114DB4-C52C-4ECC-8929-437BEF1A35A2}" dt="2022-02-08T02:25:10.022" v="712" actId="20577"/>
      <pc:docMkLst>
        <pc:docMk/>
      </pc:docMkLst>
      <pc:sldChg chg="modSp mod">
        <pc:chgData name="Sonya Cole-Hamilton" userId="99336d00-f9f2-45fa-8b9f-0d60be9b33b5" providerId="ADAL" clId="{55114DB4-C52C-4ECC-8929-437BEF1A35A2}" dt="2022-02-05T17:09:02.947" v="5" actId="404"/>
        <pc:sldMkLst>
          <pc:docMk/>
          <pc:sldMk cId="931678650" sldId="256"/>
        </pc:sldMkLst>
        <pc:spChg chg="mod">
          <ac:chgData name="Sonya Cole-Hamilton" userId="99336d00-f9f2-45fa-8b9f-0d60be9b33b5" providerId="ADAL" clId="{55114DB4-C52C-4ECC-8929-437BEF1A35A2}" dt="2022-02-05T17:09:02.947" v="5" actId="404"/>
          <ac:spMkLst>
            <pc:docMk/>
            <pc:sldMk cId="931678650" sldId="256"/>
            <ac:spMk id="2" creationId="{305F195A-E854-43B7-9BC2-716AEB3FC229}"/>
          </ac:spMkLst>
        </pc:spChg>
      </pc:sldChg>
      <pc:sldChg chg="addSp modSp mod modNotesTx">
        <pc:chgData name="Sonya Cole-Hamilton" userId="99336d00-f9f2-45fa-8b9f-0d60be9b33b5" providerId="ADAL" clId="{55114DB4-C52C-4ECC-8929-437BEF1A35A2}" dt="2022-02-05T17:15:46.971" v="302" actId="5793"/>
        <pc:sldMkLst>
          <pc:docMk/>
          <pc:sldMk cId="2421568537" sldId="257"/>
        </pc:sldMkLst>
        <pc:spChg chg="add mod">
          <ac:chgData name="Sonya Cole-Hamilton" userId="99336d00-f9f2-45fa-8b9f-0d60be9b33b5" providerId="ADAL" clId="{55114DB4-C52C-4ECC-8929-437BEF1A35A2}" dt="2022-02-05T17:10:18.677" v="37" actId="404"/>
          <ac:spMkLst>
            <pc:docMk/>
            <pc:sldMk cId="2421568537" sldId="257"/>
            <ac:spMk id="2" creationId="{C97AD1B2-F4D8-4A69-A542-D806C120B0A7}"/>
          </ac:spMkLst>
        </pc:spChg>
        <pc:spChg chg="mod">
          <ac:chgData name="Sonya Cole-Hamilton" userId="99336d00-f9f2-45fa-8b9f-0d60be9b33b5" providerId="ADAL" clId="{55114DB4-C52C-4ECC-8929-437BEF1A35A2}" dt="2022-02-05T17:10:07.827" v="32" actId="20577"/>
          <ac:spMkLst>
            <pc:docMk/>
            <pc:sldMk cId="2421568537" sldId="257"/>
            <ac:spMk id="6" creationId="{8D310B81-28FD-4CF6-8280-C38D52D47E1B}"/>
          </ac:spMkLst>
        </pc:spChg>
      </pc:sldChg>
      <pc:sldChg chg="addSp modSp mod modNotesTx">
        <pc:chgData name="Sonya Cole-Hamilton" userId="99336d00-f9f2-45fa-8b9f-0d60be9b33b5" providerId="ADAL" clId="{55114DB4-C52C-4ECC-8929-437BEF1A35A2}" dt="2022-02-08T02:16:06.072" v="365" actId="732"/>
        <pc:sldMkLst>
          <pc:docMk/>
          <pc:sldMk cId="4057750538" sldId="261"/>
        </pc:sldMkLst>
        <pc:spChg chg="mod">
          <ac:chgData name="Sonya Cole-Hamilton" userId="99336d00-f9f2-45fa-8b9f-0d60be9b33b5" providerId="ADAL" clId="{55114DB4-C52C-4ECC-8929-437BEF1A35A2}" dt="2022-02-05T17:12:25.269" v="176" actId="20577"/>
          <ac:spMkLst>
            <pc:docMk/>
            <pc:sldMk cId="4057750538" sldId="261"/>
            <ac:spMk id="6" creationId="{8D310B81-28FD-4CF6-8280-C38D52D47E1B}"/>
          </ac:spMkLst>
        </pc:spChg>
        <pc:picChg chg="add mod modCrop">
          <ac:chgData name="Sonya Cole-Hamilton" userId="99336d00-f9f2-45fa-8b9f-0d60be9b33b5" providerId="ADAL" clId="{55114DB4-C52C-4ECC-8929-437BEF1A35A2}" dt="2022-02-08T02:16:06.072" v="365" actId="732"/>
          <ac:picMkLst>
            <pc:docMk/>
            <pc:sldMk cId="4057750538" sldId="261"/>
            <ac:picMk id="3" creationId="{1DB93C1B-7E1F-4ACF-8B1A-0EA659C55FB8}"/>
          </ac:picMkLst>
        </pc:picChg>
      </pc:sldChg>
      <pc:sldChg chg="addSp modSp mod">
        <pc:chgData name="Sonya Cole-Hamilton" userId="99336d00-f9f2-45fa-8b9f-0d60be9b33b5" providerId="ADAL" clId="{55114DB4-C52C-4ECC-8929-437BEF1A35A2}" dt="2022-02-05T17:14:23.383" v="262" actId="1076"/>
        <pc:sldMkLst>
          <pc:docMk/>
          <pc:sldMk cId="2160722252" sldId="262"/>
        </pc:sldMkLst>
        <pc:spChg chg="mod">
          <ac:chgData name="Sonya Cole-Hamilton" userId="99336d00-f9f2-45fa-8b9f-0d60be9b33b5" providerId="ADAL" clId="{55114DB4-C52C-4ECC-8929-437BEF1A35A2}" dt="2022-02-05T17:14:17.625" v="260" actId="20577"/>
          <ac:spMkLst>
            <pc:docMk/>
            <pc:sldMk cId="2160722252" sldId="262"/>
            <ac:spMk id="6" creationId="{8D310B81-28FD-4CF6-8280-C38D52D47E1B}"/>
          </ac:spMkLst>
        </pc:spChg>
        <pc:picChg chg="add mod">
          <ac:chgData name="Sonya Cole-Hamilton" userId="99336d00-f9f2-45fa-8b9f-0d60be9b33b5" providerId="ADAL" clId="{55114DB4-C52C-4ECC-8929-437BEF1A35A2}" dt="2022-02-05T17:14:23.383" v="262" actId="1076"/>
          <ac:picMkLst>
            <pc:docMk/>
            <pc:sldMk cId="2160722252" sldId="262"/>
            <ac:picMk id="3" creationId="{537953C8-1076-4495-A3DC-326115ED34CE}"/>
          </ac:picMkLst>
        </pc:picChg>
      </pc:sldChg>
      <pc:sldChg chg="addSp delSp modSp new mod ord">
        <pc:chgData name="Sonya Cole-Hamilton" userId="99336d00-f9f2-45fa-8b9f-0d60be9b33b5" providerId="ADAL" clId="{55114DB4-C52C-4ECC-8929-437BEF1A35A2}" dt="2022-02-05T17:11:17.480" v="48" actId="14100"/>
        <pc:sldMkLst>
          <pc:docMk/>
          <pc:sldMk cId="690303047" sldId="263"/>
        </pc:sldMkLst>
        <pc:spChg chg="del">
          <ac:chgData name="Sonya Cole-Hamilton" userId="99336d00-f9f2-45fa-8b9f-0d60be9b33b5" providerId="ADAL" clId="{55114DB4-C52C-4ECC-8929-437BEF1A35A2}" dt="2022-02-05T17:10:38.179" v="39" actId="478"/>
          <ac:spMkLst>
            <pc:docMk/>
            <pc:sldMk cId="690303047" sldId="263"/>
            <ac:spMk id="2" creationId="{64E4F06A-D35E-48AF-BE53-C2E1485D2828}"/>
          </ac:spMkLst>
        </pc:spChg>
        <pc:picChg chg="add mod">
          <ac:chgData name="Sonya Cole-Hamilton" userId="99336d00-f9f2-45fa-8b9f-0d60be9b33b5" providerId="ADAL" clId="{55114DB4-C52C-4ECC-8929-437BEF1A35A2}" dt="2022-02-05T17:11:17.480" v="48" actId="14100"/>
          <ac:picMkLst>
            <pc:docMk/>
            <pc:sldMk cId="690303047" sldId="263"/>
            <ac:picMk id="3" creationId="{C4BCB6C7-1402-4298-B603-F93459155702}"/>
          </ac:picMkLst>
        </pc:picChg>
      </pc:sldChg>
      <pc:sldChg chg="addSp delSp modSp add mod">
        <pc:chgData name="Sonya Cole-Hamilton" userId="99336d00-f9f2-45fa-8b9f-0d60be9b33b5" providerId="ADAL" clId="{55114DB4-C52C-4ECC-8929-437BEF1A35A2}" dt="2022-02-05T17:14:54.214" v="298" actId="1038"/>
        <pc:sldMkLst>
          <pc:docMk/>
          <pc:sldMk cId="1888518576" sldId="264"/>
        </pc:sldMkLst>
        <pc:spChg chg="mod">
          <ac:chgData name="Sonya Cole-Hamilton" userId="99336d00-f9f2-45fa-8b9f-0d60be9b33b5" providerId="ADAL" clId="{55114DB4-C52C-4ECC-8929-437BEF1A35A2}" dt="2022-02-05T17:14:32.572" v="271" actId="20577"/>
          <ac:spMkLst>
            <pc:docMk/>
            <pc:sldMk cId="1888518576" sldId="264"/>
            <ac:spMk id="6" creationId="{8D310B81-28FD-4CF6-8280-C38D52D47E1B}"/>
          </ac:spMkLst>
        </pc:spChg>
        <pc:picChg chg="del">
          <ac:chgData name="Sonya Cole-Hamilton" userId="99336d00-f9f2-45fa-8b9f-0d60be9b33b5" providerId="ADAL" clId="{55114DB4-C52C-4ECC-8929-437BEF1A35A2}" dt="2022-02-05T17:14:43.379" v="272" actId="478"/>
          <ac:picMkLst>
            <pc:docMk/>
            <pc:sldMk cId="1888518576" sldId="264"/>
            <ac:picMk id="3" creationId="{537953C8-1076-4495-A3DC-326115ED34CE}"/>
          </ac:picMkLst>
        </pc:picChg>
        <pc:picChg chg="add mod">
          <ac:chgData name="Sonya Cole-Hamilton" userId="99336d00-f9f2-45fa-8b9f-0d60be9b33b5" providerId="ADAL" clId="{55114DB4-C52C-4ECC-8929-437BEF1A35A2}" dt="2022-02-05T17:14:54.214" v="298" actId="1038"/>
          <ac:picMkLst>
            <pc:docMk/>
            <pc:sldMk cId="1888518576" sldId="264"/>
            <ac:picMk id="4" creationId="{BB956214-C057-4E58-ACBF-99354B35D6E2}"/>
          </ac:picMkLst>
        </pc:picChg>
      </pc:sldChg>
      <pc:sldChg chg="addSp delSp modSp add mod">
        <pc:chgData name="Sonya Cole-Hamilton" userId="99336d00-f9f2-45fa-8b9f-0d60be9b33b5" providerId="ADAL" clId="{55114DB4-C52C-4ECC-8929-437BEF1A35A2}" dt="2022-02-08T02:15:55.107" v="364" actId="732"/>
        <pc:sldMkLst>
          <pc:docMk/>
          <pc:sldMk cId="152249460" sldId="265"/>
        </pc:sldMkLst>
        <pc:picChg chg="del">
          <ac:chgData name="Sonya Cole-Hamilton" userId="99336d00-f9f2-45fa-8b9f-0d60be9b33b5" providerId="ADAL" clId="{55114DB4-C52C-4ECC-8929-437BEF1A35A2}" dt="2022-02-08T02:15:33.857" v="340" actId="478"/>
          <ac:picMkLst>
            <pc:docMk/>
            <pc:sldMk cId="152249460" sldId="265"/>
            <ac:picMk id="3" creationId="{1DB93C1B-7E1F-4ACF-8B1A-0EA659C55FB8}"/>
          </ac:picMkLst>
        </pc:picChg>
        <pc:picChg chg="add mod modCrop">
          <ac:chgData name="Sonya Cole-Hamilton" userId="99336d00-f9f2-45fa-8b9f-0d60be9b33b5" providerId="ADAL" clId="{55114DB4-C52C-4ECC-8929-437BEF1A35A2}" dt="2022-02-08T02:15:55.107" v="364" actId="732"/>
          <ac:picMkLst>
            <pc:docMk/>
            <pc:sldMk cId="152249460" sldId="265"/>
            <ac:picMk id="4" creationId="{2BFCB995-01F4-431E-89B9-727869559048}"/>
          </ac:picMkLst>
        </pc:picChg>
      </pc:sldChg>
      <pc:sldChg chg="modSp add mod modNotesTx">
        <pc:chgData name="Sonya Cole-Hamilton" userId="99336d00-f9f2-45fa-8b9f-0d60be9b33b5" providerId="ADAL" clId="{55114DB4-C52C-4ECC-8929-437BEF1A35A2}" dt="2022-02-08T02:18:20.414" v="595" actId="6549"/>
        <pc:sldMkLst>
          <pc:docMk/>
          <pc:sldMk cId="4172513263" sldId="266"/>
        </pc:sldMkLst>
        <pc:spChg chg="mod">
          <ac:chgData name="Sonya Cole-Hamilton" userId="99336d00-f9f2-45fa-8b9f-0d60be9b33b5" providerId="ADAL" clId="{55114DB4-C52C-4ECC-8929-437BEF1A35A2}" dt="2022-02-08T02:18:17.623" v="594" actId="20577"/>
          <ac:spMkLst>
            <pc:docMk/>
            <pc:sldMk cId="4172513263" sldId="266"/>
            <ac:spMk id="2" creationId="{C97AD1B2-F4D8-4A69-A542-D806C120B0A7}"/>
          </ac:spMkLst>
        </pc:spChg>
        <pc:spChg chg="mod">
          <ac:chgData name="Sonya Cole-Hamilton" userId="99336d00-f9f2-45fa-8b9f-0d60be9b33b5" providerId="ADAL" clId="{55114DB4-C52C-4ECC-8929-437BEF1A35A2}" dt="2022-02-08T02:16:37.140" v="374" actId="20577"/>
          <ac:spMkLst>
            <pc:docMk/>
            <pc:sldMk cId="4172513263" sldId="266"/>
            <ac:spMk id="6" creationId="{8D310B81-28FD-4CF6-8280-C38D52D47E1B}"/>
          </ac:spMkLst>
        </pc:spChg>
      </pc:sldChg>
      <pc:sldChg chg="addSp delSp modSp add mod">
        <pc:chgData name="Sonya Cole-Hamilton" userId="99336d00-f9f2-45fa-8b9f-0d60be9b33b5" providerId="ADAL" clId="{55114DB4-C52C-4ECC-8929-437BEF1A35A2}" dt="2022-02-08T02:18:49.257" v="604" actId="14100"/>
        <pc:sldMkLst>
          <pc:docMk/>
          <pc:sldMk cId="3696602239" sldId="267"/>
        </pc:sldMkLst>
        <pc:picChg chg="del">
          <ac:chgData name="Sonya Cole-Hamilton" userId="99336d00-f9f2-45fa-8b9f-0d60be9b33b5" providerId="ADAL" clId="{55114DB4-C52C-4ECC-8929-437BEF1A35A2}" dt="2022-02-08T02:18:32.490" v="597" actId="478"/>
          <ac:picMkLst>
            <pc:docMk/>
            <pc:sldMk cId="3696602239" sldId="267"/>
            <ac:picMk id="4" creationId="{2BFCB995-01F4-431E-89B9-727869559048}"/>
          </ac:picMkLst>
        </pc:picChg>
        <pc:picChg chg="add mod">
          <ac:chgData name="Sonya Cole-Hamilton" userId="99336d00-f9f2-45fa-8b9f-0d60be9b33b5" providerId="ADAL" clId="{55114DB4-C52C-4ECC-8929-437BEF1A35A2}" dt="2022-02-08T02:18:49.257" v="604" actId="14100"/>
          <ac:picMkLst>
            <pc:docMk/>
            <pc:sldMk cId="3696602239" sldId="267"/>
            <ac:picMk id="5" creationId="{F823E17A-A1FB-4BA8-AF6C-A2EDA153CEA7}"/>
          </ac:picMkLst>
        </pc:picChg>
      </pc:sldChg>
      <pc:sldChg chg="addSp delSp modSp add mod modNotesTx">
        <pc:chgData name="Sonya Cole-Hamilton" userId="99336d00-f9f2-45fa-8b9f-0d60be9b33b5" providerId="ADAL" clId="{55114DB4-C52C-4ECC-8929-437BEF1A35A2}" dt="2022-02-08T02:19:23.374" v="614" actId="6549"/>
        <pc:sldMkLst>
          <pc:docMk/>
          <pc:sldMk cId="2634339700" sldId="268"/>
        </pc:sldMkLst>
        <pc:picChg chg="add mod">
          <ac:chgData name="Sonya Cole-Hamilton" userId="99336d00-f9f2-45fa-8b9f-0d60be9b33b5" providerId="ADAL" clId="{55114DB4-C52C-4ECC-8929-437BEF1A35A2}" dt="2022-02-08T02:19:17.190" v="613" actId="1076"/>
          <ac:picMkLst>
            <pc:docMk/>
            <pc:sldMk cId="2634339700" sldId="268"/>
            <ac:picMk id="4" creationId="{8432F07A-A4C5-44A7-8E3F-90AD82E6086E}"/>
          </ac:picMkLst>
        </pc:picChg>
        <pc:picChg chg="del">
          <ac:chgData name="Sonya Cole-Hamilton" userId="99336d00-f9f2-45fa-8b9f-0d60be9b33b5" providerId="ADAL" clId="{55114DB4-C52C-4ECC-8929-437BEF1A35A2}" dt="2022-02-08T02:19:02.990" v="606" actId="478"/>
          <ac:picMkLst>
            <pc:docMk/>
            <pc:sldMk cId="2634339700" sldId="268"/>
            <ac:picMk id="5" creationId="{F823E17A-A1FB-4BA8-AF6C-A2EDA153CEA7}"/>
          </ac:picMkLst>
        </pc:picChg>
      </pc:sldChg>
      <pc:sldChg chg="addSp delSp modSp add mod">
        <pc:chgData name="Sonya Cole-Hamilton" userId="99336d00-f9f2-45fa-8b9f-0d60be9b33b5" providerId="ADAL" clId="{55114DB4-C52C-4ECC-8929-437BEF1A35A2}" dt="2022-02-08T02:25:10.022" v="712" actId="20577"/>
        <pc:sldMkLst>
          <pc:docMk/>
          <pc:sldMk cId="231543963" sldId="269"/>
        </pc:sldMkLst>
        <pc:spChg chg="add del mod">
          <ac:chgData name="Sonya Cole-Hamilton" userId="99336d00-f9f2-45fa-8b9f-0d60be9b33b5" providerId="ADAL" clId="{55114DB4-C52C-4ECC-8929-437BEF1A35A2}" dt="2022-02-08T02:20:03.518" v="618" actId="478"/>
          <ac:spMkLst>
            <pc:docMk/>
            <pc:sldMk cId="231543963" sldId="269"/>
            <ac:spMk id="5" creationId="{DBCDE85E-5949-44AB-8596-CADE3CD8FE2D}"/>
          </ac:spMkLst>
        </pc:spChg>
        <pc:graphicFrameChg chg="add mod modGraphic">
          <ac:chgData name="Sonya Cole-Hamilton" userId="99336d00-f9f2-45fa-8b9f-0d60be9b33b5" providerId="ADAL" clId="{55114DB4-C52C-4ECC-8929-437BEF1A35A2}" dt="2022-02-08T02:25:10.022" v="712" actId="20577"/>
          <ac:graphicFrameMkLst>
            <pc:docMk/>
            <pc:sldMk cId="231543963" sldId="269"/>
            <ac:graphicFrameMk id="2" creationId="{7FC3C085-D16B-4F3A-B31F-633A54D4E13B}"/>
          </ac:graphicFrameMkLst>
        </pc:graphicFrameChg>
        <pc:picChg chg="del">
          <ac:chgData name="Sonya Cole-Hamilton" userId="99336d00-f9f2-45fa-8b9f-0d60be9b33b5" providerId="ADAL" clId="{55114DB4-C52C-4ECC-8929-437BEF1A35A2}" dt="2022-02-08T02:19:33.355" v="616" actId="478"/>
          <ac:picMkLst>
            <pc:docMk/>
            <pc:sldMk cId="231543963" sldId="269"/>
            <ac:picMk id="4" creationId="{8432F07A-A4C5-44A7-8E3F-90AD82E608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88CEE-C8BB-4604-8F54-9977B3DBAECF}" type="datetimeFigureOut">
              <a:rPr lang="en-US" smtClean="0"/>
              <a:t>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42746-AD2A-4574-BBDC-C044D1155FA9}" type="slidenum">
              <a:rPr lang="en-US" smtClean="0"/>
              <a:t>‹#›</a:t>
            </a:fld>
            <a:endParaRPr lang="en-US"/>
          </a:p>
        </p:txBody>
      </p:sp>
    </p:spTree>
    <p:extLst>
      <p:ext uri="{BB962C8B-B14F-4D97-AF65-F5344CB8AC3E}">
        <p14:creationId xmlns:p14="http://schemas.microsoft.com/office/powerpoint/2010/main" val="381691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Phelan Elementary opening in August 2022, Lamar CISD needs to rezone in order to create the population of students who will attend this campus.</a:t>
            </a:r>
          </a:p>
          <a:p>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2</a:t>
            </a:fld>
            <a:endParaRPr lang="en-US"/>
          </a:p>
        </p:txBody>
      </p:sp>
    </p:spTree>
    <p:extLst>
      <p:ext uri="{BB962C8B-B14F-4D97-AF65-F5344CB8AC3E}">
        <p14:creationId xmlns:p14="http://schemas.microsoft.com/office/powerpoint/2010/main" val="359571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seeing significant growth in some areas across our district.</a:t>
            </a:r>
          </a:p>
          <a:p>
            <a:pPr marL="171450" indent="-171450">
              <a:buFont typeface="Arial" panose="020B0604020202020204" pitchFamily="34" charset="0"/>
              <a:buChar char="•"/>
            </a:pPr>
            <a:r>
              <a:rPr lang="en-US" dirty="0"/>
              <a:t>It’s projected to continue for the next few years</a:t>
            </a:r>
          </a:p>
          <a:p>
            <a:pPr marL="171450" indent="-171450">
              <a:buFont typeface="Arial" panose="020B0604020202020204" pitchFamily="34" charset="0"/>
              <a:buChar char="•"/>
            </a:pPr>
            <a:r>
              <a:rPr lang="en-US" dirty="0"/>
              <a:t>While we’re excited to build new schools and facilities, we have a responsibility to make good use of our existing resources. We have to take a hard at how we’re currently using existing facilities…current capacity vs. utilization</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Currently, approximately one-third of Lamar CISD’s elementary schools are over capacity. Several schools, however, are well under their enrollment caps.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By rezoning, students at all impacted schools can receive improved learning experiences. Rezoning to more evenly distribute our students across schools will relieve stretched resources and overcrowded classrooms in schools currently over enrollment and will increase per-capita funds and resources to schools currently under enrollment</a:t>
            </a:r>
            <a:endParaRPr lang="en-US" dirty="0"/>
          </a:p>
          <a:p>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3</a:t>
            </a:fld>
            <a:endParaRPr lang="en-US"/>
          </a:p>
        </p:txBody>
      </p:sp>
    </p:spTree>
    <p:extLst>
      <p:ext uri="{BB962C8B-B14F-4D97-AF65-F5344CB8AC3E}">
        <p14:creationId xmlns:p14="http://schemas.microsoft.com/office/powerpoint/2010/main" val="261321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4</a:t>
            </a:fld>
            <a:endParaRPr lang="en-US"/>
          </a:p>
        </p:txBody>
      </p:sp>
    </p:spTree>
    <p:extLst>
      <p:ext uri="{BB962C8B-B14F-4D97-AF65-F5344CB8AC3E}">
        <p14:creationId xmlns:p14="http://schemas.microsoft.com/office/powerpoint/2010/main" val="109520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Administration shared current and projected enrollment information with members of the Phelan Elementary Attendance Boundary Committee which included representatives from the following school communities potentially impacted by the zoning decision: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Arredondo Elementary</a:t>
            </a:r>
          </a:p>
          <a:p>
            <a:r>
              <a:rPr lang="en-US" sz="1200" kern="1200" dirty="0">
                <a:solidFill>
                  <a:schemeClr val="tx1"/>
                </a:solidFill>
                <a:effectLst/>
                <a:latin typeface="+mn-lt"/>
                <a:ea typeface="+mn-ea"/>
                <a:cs typeface="+mn-cs"/>
              </a:rPr>
              <a:t>Hutchison Elementary</a:t>
            </a:r>
          </a:p>
          <a:p>
            <a:r>
              <a:rPr lang="en-US" sz="1200" kern="1200" dirty="0">
                <a:solidFill>
                  <a:schemeClr val="tx1"/>
                </a:solidFill>
                <a:effectLst/>
                <a:latin typeface="+mn-lt"/>
                <a:ea typeface="+mn-ea"/>
                <a:cs typeface="+mn-cs"/>
              </a:rPr>
              <a:t>Thomas Elementary</a:t>
            </a:r>
          </a:p>
          <a:p>
            <a:r>
              <a:rPr lang="en-US" sz="1200" kern="1200" dirty="0">
                <a:solidFill>
                  <a:schemeClr val="tx1"/>
                </a:solidFill>
                <a:effectLst/>
                <a:latin typeface="+mn-lt"/>
                <a:ea typeface="+mn-ea"/>
                <a:cs typeface="+mn-cs"/>
              </a:rPr>
              <a:t>Williams Elementary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Administration distributed a survey to parents in these communities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 Pros of each option</a:t>
            </a:r>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5</a:t>
            </a:fld>
            <a:endParaRPr lang="en-US"/>
          </a:p>
        </p:txBody>
      </p:sp>
    </p:spTree>
    <p:extLst>
      <p:ext uri="{BB962C8B-B14F-4D97-AF65-F5344CB8AC3E}">
        <p14:creationId xmlns:p14="http://schemas.microsoft.com/office/powerpoint/2010/main" val="195514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Administration shared current and projected enrollment information with members of the Phelan Elementary Attendance Boundary Committee which included representatives from the following school communities potentially impacted by the zoning decision: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Arredondo Elementary</a:t>
            </a:r>
          </a:p>
          <a:p>
            <a:r>
              <a:rPr lang="en-US" sz="1200" kern="1200" dirty="0">
                <a:solidFill>
                  <a:schemeClr val="tx1"/>
                </a:solidFill>
                <a:effectLst/>
                <a:latin typeface="+mn-lt"/>
                <a:ea typeface="+mn-ea"/>
                <a:cs typeface="+mn-cs"/>
              </a:rPr>
              <a:t>Hutchison Elementary</a:t>
            </a:r>
          </a:p>
          <a:p>
            <a:r>
              <a:rPr lang="en-US" sz="1200" kern="1200" dirty="0">
                <a:solidFill>
                  <a:schemeClr val="tx1"/>
                </a:solidFill>
                <a:effectLst/>
                <a:latin typeface="+mn-lt"/>
                <a:ea typeface="+mn-ea"/>
                <a:cs typeface="+mn-cs"/>
              </a:rPr>
              <a:t>Thomas Elementary</a:t>
            </a:r>
          </a:p>
          <a:p>
            <a:r>
              <a:rPr lang="en-US" sz="1200" kern="1200" dirty="0">
                <a:solidFill>
                  <a:schemeClr val="tx1"/>
                </a:solidFill>
                <a:effectLst/>
                <a:latin typeface="+mn-lt"/>
                <a:ea typeface="+mn-ea"/>
                <a:cs typeface="+mn-cs"/>
              </a:rPr>
              <a:t>Williams Elementary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Administration distributed a survey to parents in these communities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 Pros of each option</a:t>
            </a:r>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6</a:t>
            </a:fld>
            <a:endParaRPr lang="en-US"/>
          </a:p>
        </p:txBody>
      </p:sp>
    </p:spTree>
    <p:extLst>
      <p:ext uri="{BB962C8B-B14F-4D97-AF65-F5344CB8AC3E}">
        <p14:creationId xmlns:p14="http://schemas.microsoft.com/office/powerpoint/2010/main" val="286494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Administration shared current and projected enrollment information with members of the Phelan Elementary Attendance Boundary Committee which included representatives from the following school communities potentially impacted by the zoning decision: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Arredondo Elementary</a:t>
            </a:r>
          </a:p>
          <a:p>
            <a:r>
              <a:rPr lang="en-US" sz="1200" kern="1200" dirty="0">
                <a:solidFill>
                  <a:schemeClr val="tx1"/>
                </a:solidFill>
                <a:effectLst/>
                <a:latin typeface="+mn-lt"/>
                <a:ea typeface="+mn-ea"/>
                <a:cs typeface="+mn-cs"/>
              </a:rPr>
              <a:t>Hutchison Elementary</a:t>
            </a:r>
          </a:p>
          <a:p>
            <a:r>
              <a:rPr lang="en-US" sz="1200" kern="1200" dirty="0">
                <a:solidFill>
                  <a:schemeClr val="tx1"/>
                </a:solidFill>
                <a:effectLst/>
                <a:latin typeface="+mn-lt"/>
                <a:ea typeface="+mn-ea"/>
                <a:cs typeface="+mn-cs"/>
              </a:rPr>
              <a:t>Thomas Elementary</a:t>
            </a:r>
          </a:p>
          <a:p>
            <a:r>
              <a:rPr lang="en-US" sz="1200" kern="1200" dirty="0">
                <a:solidFill>
                  <a:schemeClr val="tx1"/>
                </a:solidFill>
                <a:effectLst/>
                <a:latin typeface="+mn-lt"/>
                <a:ea typeface="+mn-ea"/>
                <a:cs typeface="+mn-cs"/>
              </a:rPr>
              <a:t>Williams Elementary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Administration distributed a survey to parents in these communities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 Pros of each option</a:t>
            </a:r>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7</a:t>
            </a:fld>
            <a:endParaRPr lang="en-US"/>
          </a:p>
        </p:txBody>
      </p:sp>
    </p:spTree>
    <p:extLst>
      <p:ext uri="{BB962C8B-B14F-4D97-AF65-F5344CB8AC3E}">
        <p14:creationId xmlns:p14="http://schemas.microsoft.com/office/powerpoint/2010/main" val="705468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8</a:t>
            </a:fld>
            <a:endParaRPr lang="en-US"/>
          </a:p>
        </p:txBody>
      </p:sp>
    </p:spTree>
    <p:extLst>
      <p:ext uri="{BB962C8B-B14F-4D97-AF65-F5344CB8AC3E}">
        <p14:creationId xmlns:p14="http://schemas.microsoft.com/office/powerpoint/2010/main" val="230311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42746-AD2A-4574-BBDC-C044D1155FA9}" type="slidenum">
              <a:rPr lang="en-US" smtClean="0"/>
              <a:t>9</a:t>
            </a:fld>
            <a:endParaRPr lang="en-US"/>
          </a:p>
        </p:txBody>
      </p:sp>
    </p:spTree>
    <p:extLst>
      <p:ext uri="{BB962C8B-B14F-4D97-AF65-F5344CB8AC3E}">
        <p14:creationId xmlns:p14="http://schemas.microsoft.com/office/powerpoint/2010/main" val="2659188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8B62-2438-4910-8921-7AF71A8F3F08}"/>
              </a:ext>
            </a:extLst>
          </p:cNvPr>
          <p:cNvSpPr>
            <a:spLocks noGrp="1"/>
          </p:cNvSpPr>
          <p:nvPr>
            <p:ph type="ctrTitle" hasCustomPrompt="1"/>
          </p:nvPr>
        </p:nvSpPr>
        <p:spPr>
          <a:xfrm>
            <a:off x="376844" y="5012577"/>
            <a:ext cx="8501149" cy="766764"/>
          </a:xfrm>
          <a:prstGeom prst="rect">
            <a:avLst/>
          </a:prstGeom>
        </p:spPr>
        <p:txBody>
          <a:bodyPr anchor="b">
            <a:noAutofit/>
          </a:bodyPr>
          <a:lstStyle>
            <a:lvl1pPr algn="l">
              <a:defRPr sz="4800" b="0"/>
            </a:lvl1pPr>
          </a:lstStyle>
          <a:p>
            <a:r>
              <a:rPr lang="en-US" dirty="0"/>
              <a:t>Title: Board Meeting Template</a:t>
            </a:r>
          </a:p>
        </p:txBody>
      </p:sp>
      <p:sp>
        <p:nvSpPr>
          <p:cNvPr id="3" name="Subtitle 2">
            <a:extLst>
              <a:ext uri="{FF2B5EF4-FFF2-40B4-BE49-F238E27FC236}">
                <a16:creationId xmlns:a16="http://schemas.microsoft.com/office/drawing/2014/main" id="{2346E66D-1CD6-4421-BAF2-CD72B2687BF2}"/>
              </a:ext>
            </a:extLst>
          </p:cNvPr>
          <p:cNvSpPr>
            <a:spLocks noGrp="1"/>
          </p:cNvSpPr>
          <p:nvPr>
            <p:ph type="subTitle" idx="1" hasCustomPrompt="1"/>
          </p:nvPr>
        </p:nvSpPr>
        <p:spPr>
          <a:xfrm>
            <a:off x="376844" y="5848469"/>
            <a:ext cx="5092930" cy="4193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Tree>
    <p:extLst>
      <p:ext uri="{BB962C8B-B14F-4D97-AF65-F5344CB8AC3E}">
        <p14:creationId xmlns:p14="http://schemas.microsoft.com/office/powerpoint/2010/main" val="112411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DB4E-F7E4-4BEE-9BF3-E8F41E08B974}"/>
              </a:ext>
            </a:extLst>
          </p:cNvPr>
          <p:cNvSpPr>
            <a:spLocks noGrp="1"/>
          </p:cNvSpPr>
          <p:nvPr>
            <p:ph type="title" hasCustomPrompt="1"/>
          </p:nvPr>
        </p:nvSpPr>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A605BEB6-E427-4CD1-B26A-38EB4FF5CB43}"/>
              </a:ext>
            </a:extLst>
          </p:cNvPr>
          <p:cNvSpPr>
            <a:spLocks noGrp="1"/>
          </p:cNvSpPr>
          <p:nvPr>
            <p:ph idx="1"/>
          </p:nvPr>
        </p:nvSpPr>
        <p:spPr>
          <a:xfrm>
            <a:off x="838200" y="1825625"/>
            <a:ext cx="10250978" cy="4049568"/>
          </a:xfrm>
          <a:prstGeom prst="rect">
            <a:avLst/>
          </a:prstGeom>
        </p:spPr>
        <p:txBody>
          <a:bodyPr vert="horz" lIns="91440" tIns="45720" rIns="91440" bIns="45720" rtlCol="0">
            <a:normAutofit/>
          </a:bodyPr>
          <a:lstStyle/>
          <a:p>
            <a:pPr lvl="0"/>
            <a:r>
              <a:rPr lang="en-US" dirty="0"/>
              <a:t>Insert text</a:t>
            </a:r>
          </a:p>
        </p:txBody>
      </p:sp>
    </p:spTree>
    <p:extLst>
      <p:ext uri="{BB962C8B-B14F-4D97-AF65-F5344CB8AC3E}">
        <p14:creationId xmlns:p14="http://schemas.microsoft.com/office/powerpoint/2010/main" val="2615277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9436-A1EC-4628-85FE-4AF3925E6D1B}"/>
              </a:ext>
            </a:extLst>
          </p:cNvPr>
          <p:cNvSpPr>
            <a:spLocks noGrp="1"/>
          </p:cNvSpPr>
          <p:nvPr>
            <p:ph type="title" hasCustomPrompt="1"/>
          </p:nvPr>
        </p:nvSpPr>
        <p:spPr>
          <a:xfrm>
            <a:off x="3780907" y="3333403"/>
            <a:ext cx="4407130" cy="867728"/>
          </a:xfrm>
        </p:spPr>
        <p:txBody>
          <a:bodyPr>
            <a:normAutofit/>
          </a:bodyPr>
          <a:lstStyle>
            <a:lvl1pPr algn="ctr">
              <a:defRPr sz="4800" b="1">
                <a:solidFill>
                  <a:schemeClr val="tx1"/>
                </a:solidFill>
              </a:defRPr>
            </a:lvl1pPr>
          </a:lstStyle>
          <a:p>
            <a:r>
              <a:rPr lang="en-US" dirty="0"/>
              <a:t>QUESTIONS?</a:t>
            </a:r>
          </a:p>
        </p:txBody>
      </p:sp>
    </p:spTree>
    <p:extLst>
      <p:ext uri="{BB962C8B-B14F-4D97-AF65-F5344CB8AC3E}">
        <p14:creationId xmlns:p14="http://schemas.microsoft.com/office/powerpoint/2010/main" val="3571460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ADBC86-F78A-4143-8874-13CBACD1ED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6383"/>
            <a:ext cx="12192000" cy="2848864"/>
          </a:xfrm>
          <a:prstGeom prst="rect">
            <a:avLst/>
          </a:prstGeom>
        </p:spPr>
      </p:pic>
      <p:sp>
        <p:nvSpPr>
          <p:cNvPr id="2" name="Title Placeholder 1">
            <a:extLst>
              <a:ext uri="{FF2B5EF4-FFF2-40B4-BE49-F238E27FC236}">
                <a16:creationId xmlns:a16="http://schemas.microsoft.com/office/drawing/2014/main" id="{1192F6D4-C51B-4B13-843A-67EA1D6CB05A}"/>
              </a:ext>
            </a:extLst>
          </p:cNvPr>
          <p:cNvSpPr>
            <a:spLocks noGrp="1"/>
          </p:cNvSpPr>
          <p:nvPr>
            <p:ph type="title"/>
          </p:nvPr>
        </p:nvSpPr>
        <p:spPr>
          <a:xfrm>
            <a:off x="339437" y="4844522"/>
            <a:ext cx="7807036" cy="1055871"/>
          </a:xfrm>
          <a:prstGeom prst="rect">
            <a:avLst/>
          </a:prstGeom>
        </p:spPr>
        <p:txBody>
          <a:bodyPr vert="horz" lIns="91440" tIns="45720" rIns="91440" bIns="45720" rtlCol="0" anchor="ctr">
            <a:normAutofit/>
          </a:bodyPr>
          <a:lstStyle/>
          <a:p>
            <a:r>
              <a:rPr lang="en-US" dirty="0"/>
              <a:t>Title: Board Meeting Template</a:t>
            </a:r>
          </a:p>
        </p:txBody>
      </p:sp>
      <p:sp>
        <p:nvSpPr>
          <p:cNvPr id="3" name="Text Placeholder 2">
            <a:extLst>
              <a:ext uri="{FF2B5EF4-FFF2-40B4-BE49-F238E27FC236}">
                <a16:creationId xmlns:a16="http://schemas.microsoft.com/office/drawing/2014/main" id="{22D6651A-50AB-4D11-8D3F-1C6468A6FDCF}"/>
              </a:ext>
            </a:extLst>
          </p:cNvPr>
          <p:cNvSpPr>
            <a:spLocks noGrp="1"/>
          </p:cNvSpPr>
          <p:nvPr>
            <p:ph type="body" idx="1"/>
          </p:nvPr>
        </p:nvSpPr>
        <p:spPr>
          <a:xfrm>
            <a:off x="363683" y="5918544"/>
            <a:ext cx="3958244" cy="402186"/>
          </a:xfrm>
          <a:prstGeom prst="rect">
            <a:avLst/>
          </a:prstGeom>
        </p:spPr>
        <p:txBody>
          <a:bodyPr vert="horz" lIns="91440" tIns="45720" rIns="91440" bIns="45720" rtlCol="0">
            <a:normAutofit/>
          </a:bodyPr>
          <a:lstStyle/>
          <a:p>
            <a:pPr lvl="0"/>
            <a:r>
              <a:rPr lang="en-US" dirty="0"/>
              <a:t>Date</a:t>
            </a:r>
          </a:p>
        </p:txBody>
      </p:sp>
      <p:pic>
        <p:nvPicPr>
          <p:cNvPr id="12" name="Picture 11" descr="Logo, company name&#10;&#10;Description automatically generated">
            <a:extLst>
              <a:ext uri="{FF2B5EF4-FFF2-40B4-BE49-F238E27FC236}">
                <a16:creationId xmlns:a16="http://schemas.microsoft.com/office/drawing/2014/main" id="{317CBFF3-6CA8-4F59-8352-D31502F594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510" b="15563"/>
          <a:stretch/>
        </p:blipFill>
        <p:spPr>
          <a:xfrm>
            <a:off x="4854641" y="60013"/>
            <a:ext cx="2277687" cy="63352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0164DBE-63C4-4801-883F-7888E76B00C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32475"/>
            <a:ext cx="12206003" cy="3756397"/>
          </a:xfrm>
          <a:prstGeom prst="rect">
            <a:avLst/>
          </a:prstGeom>
        </p:spPr>
      </p:pic>
    </p:spTree>
    <p:extLst>
      <p:ext uri="{BB962C8B-B14F-4D97-AF65-F5344CB8AC3E}">
        <p14:creationId xmlns:p14="http://schemas.microsoft.com/office/powerpoint/2010/main" val="329038512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9B076B-AB91-4C8E-BD9B-15156D7CDA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58803"/>
            <a:ext cx="12252243" cy="2862941"/>
          </a:xfrm>
          <a:prstGeom prst="rect">
            <a:avLst/>
          </a:prstGeom>
        </p:spPr>
      </p:pic>
      <p:sp>
        <p:nvSpPr>
          <p:cNvPr id="2" name="Title Placeholder 1">
            <a:extLst>
              <a:ext uri="{FF2B5EF4-FFF2-40B4-BE49-F238E27FC236}">
                <a16:creationId xmlns:a16="http://schemas.microsoft.com/office/drawing/2014/main" id="{FC56A60E-F511-480C-9FAF-A020D88F9187}"/>
              </a:ext>
            </a:extLst>
          </p:cNvPr>
          <p:cNvSpPr>
            <a:spLocks noGrp="1"/>
          </p:cNvSpPr>
          <p:nvPr>
            <p:ph type="title"/>
          </p:nvPr>
        </p:nvSpPr>
        <p:spPr>
          <a:xfrm>
            <a:off x="838200" y="598516"/>
            <a:ext cx="8546869" cy="867728"/>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F6C3C907-72E6-4485-BC1C-176C80615689}"/>
              </a:ext>
            </a:extLst>
          </p:cNvPr>
          <p:cNvSpPr>
            <a:spLocks noGrp="1"/>
          </p:cNvSpPr>
          <p:nvPr>
            <p:ph type="body" idx="1"/>
          </p:nvPr>
        </p:nvSpPr>
        <p:spPr>
          <a:xfrm>
            <a:off x="838200" y="1825625"/>
            <a:ext cx="10250978" cy="4049568"/>
          </a:xfrm>
          <a:prstGeom prst="rect">
            <a:avLst/>
          </a:prstGeom>
        </p:spPr>
        <p:txBody>
          <a:bodyPr vert="horz" lIns="91440" tIns="45720" rIns="91440" bIns="45720" rtlCol="0">
            <a:normAutofit/>
          </a:bodyPr>
          <a:lstStyle/>
          <a:p>
            <a:pPr lvl="0"/>
            <a:r>
              <a:rPr lang="en-US" dirty="0"/>
              <a:t>Insert text</a:t>
            </a:r>
          </a:p>
        </p:txBody>
      </p:sp>
      <p:pic>
        <p:nvPicPr>
          <p:cNvPr id="10" name="Picture 9" descr="Logo, company name&#10;&#10;Description automatically generated">
            <a:extLst>
              <a:ext uri="{FF2B5EF4-FFF2-40B4-BE49-F238E27FC236}">
                <a16:creationId xmlns:a16="http://schemas.microsoft.com/office/drawing/2014/main" id="{5451F112-BE9D-4CB8-B374-0DFE955005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2720" y="6138026"/>
            <a:ext cx="1668087" cy="654152"/>
          </a:xfrm>
          <a:prstGeom prst="rect">
            <a:avLst/>
          </a:prstGeom>
        </p:spPr>
      </p:pic>
      <p:sp>
        <p:nvSpPr>
          <p:cNvPr id="11" name="Rectangle 10">
            <a:extLst>
              <a:ext uri="{FF2B5EF4-FFF2-40B4-BE49-F238E27FC236}">
                <a16:creationId xmlns:a16="http://schemas.microsoft.com/office/drawing/2014/main" id="{AA5DA2FE-7832-4BCA-8D5E-E539331E4CB5}"/>
              </a:ext>
            </a:extLst>
          </p:cNvPr>
          <p:cNvSpPr/>
          <p:nvPr userDrawn="1"/>
        </p:nvSpPr>
        <p:spPr>
          <a:xfrm>
            <a:off x="0" y="6465102"/>
            <a:ext cx="10108276" cy="45719"/>
          </a:xfrm>
          <a:prstGeom prst="rect">
            <a:avLst/>
          </a:prstGeom>
          <a:solidFill>
            <a:srgbClr val="545454"/>
          </a:solidFill>
          <a:ln>
            <a:solidFill>
              <a:srgbClr val="5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45454"/>
              </a:solidFill>
            </a:endParaRPr>
          </a:p>
        </p:txBody>
      </p:sp>
    </p:spTree>
    <p:extLst>
      <p:ext uri="{BB962C8B-B14F-4D97-AF65-F5344CB8AC3E}">
        <p14:creationId xmlns:p14="http://schemas.microsoft.com/office/powerpoint/2010/main" val="2037614660"/>
      </p:ext>
    </p:extLst>
  </p:cSld>
  <p:clrMap bg1="lt1" tx1="dk1" bg2="lt2" tx2="dk2" accent1="accent1" accent2="accent2" accent3="accent3" accent4="accent4" accent5="accent5" accent6="accent6" hlink="hlink" folHlink="folHlink"/>
  <p:sldLayoutIdLst>
    <p:sldLayoutId id="2147483663" r:id="rId1"/>
    <p:sldLayoutId id="2147483665" r:id="rId2"/>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195A-E854-43B7-9BC2-716AEB3FC229}"/>
              </a:ext>
            </a:extLst>
          </p:cNvPr>
          <p:cNvSpPr>
            <a:spLocks noGrp="1"/>
          </p:cNvSpPr>
          <p:nvPr>
            <p:ph type="ctrTitle"/>
          </p:nvPr>
        </p:nvSpPr>
        <p:spPr>
          <a:xfrm>
            <a:off x="376844" y="5012577"/>
            <a:ext cx="8934936" cy="766764"/>
          </a:xfrm>
        </p:spPr>
        <p:txBody>
          <a:bodyPr/>
          <a:lstStyle/>
          <a:p>
            <a:r>
              <a:rPr lang="en-US" sz="3200" b="1" dirty="0"/>
              <a:t>11A3: Consider Approval of Attendance Boundary for  Phelan Elementary School</a:t>
            </a:r>
          </a:p>
        </p:txBody>
      </p:sp>
      <p:sp>
        <p:nvSpPr>
          <p:cNvPr id="3" name="Subtitle 2">
            <a:extLst>
              <a:ext uri="{FF2B5EF4-FFF2-40B4-BE49-F238E27FC236}">
                <a16:creationId xmlns:a16="http://schemas.microsoft.com/office/drawing/2014/main" id="{B0D43522-A777-498C-A1A7-D97579FBF4CA}"/>
              </a:ext>
            </a:extLst>
          </p:cNvPr>
          <p:cNvSpPr>
            <a:spLocks noGrp="1"/>
          </p:cNvSpPr>
          <p:nvPr>
            <p:ph type="subTitle" idx="1"/>
          </p:nvPr>
        </p:nvSpPr>
        <p:spPr>
          <a:xfrm>
            <a:off x="519457" y="5848469"/>
            <a:ext cx="5092930" cy="419328"/>
          </a:xfrm>
        </p:spPr>
        <p:txBody>
          <a:bodyPr>
            <a:normAutofit lnSpcReduction="10000"/>
          </a:bodyPr>
          <a:lstStyle/>
          <a:p>
            <a:r>
              <a:rPr lang="en-US" dirty="0"/>
              <a:t>February 15, 2022</a:t>
            </a:r>
          </a:p>
        </p:txBody>
      </p:sp>
    </p:spTree>
    <p:extLst>
      <p:ext uri="{BB962C8B-B14F-4D97-AF65-F5344CB8AC3E}">
        <p14:creationId xmlns:p14="http://schemas.microsoft.com/office/powerpoint/2010/main" val="931678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Current Attendance Zones</a:t>
            </a:r>
            <a:endParaRPr lang="en-US" dirty="0"/>
          </a:p>
        </p:txBody>
      </p:sp>
      <p:pic>
        <p:nvPicPr>
          <p:cNvPr id="3" name="Picture 5" descr="Map&#10;&#10;Description automatically generated">
            <a:extLst>
              <a:ext uri="{FF2B5EF4-FFF2-40B4-BE49-F238E27FC236}">
                <a16:creationId xmlns:a16="http://schemas.microsoft.com/office/drawing/2014/main" id="{537953C8-1076-4495-A3DC-326115ED34CE}"/>
              </a:ext>
            </a:extLst>
          </p:cNvPr>
          <p:cNvPicPr>
            <a:picLocks noChangeAspect="1"/>
          </p:cNvPicPr>
          <p:nvPr/>
        </p:nvPicPr>
        <p:blipFill>
          <a:blip r:embed="rId2"/>
          <a:stretch>
            <a:fillRect/>
          </a:stretch>
        </p:blipFill>
        <p:spPr>
          <a:xfrm>
            <a:off x="2454443" y="1863788"/>
            <a:ext cx="6320851" cy="4345675"/>
          </a:xfrm>
          <a:prstGeom prst="rect">
            <a:avLst/>
          </a:prstGeom>
        </p:spPr>
      </p:pic>
    </p:spTree>
    <p:extLst>
      <p:ext uri="{BB962C8B-B14F-4D97-AF65-F5344CB8AC3E}">
        <p14:creationId xmlns:p14="http://schemas.microsoft.com/office/powerpoint/2010/main" val="2160722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Option 3 Attendance Zones</a:t>
            </a:r>
            <a:endParaRPr lang="en-US" dirty="0"/>
          </a:p>
        </p:txBody>
      </p:sp>
      <p:pic>
        <p:nvPicPr>
          <p:cNvPr id="4" name="Picture 5" descr="Map&#10;&#10;Description automatically generated">
            <a:extLst>
              <a:ext uri="{FF2B5EF4-FFF2-40B4-BE49-F238E27FC236}">
                <a16:creationId xmlns:a16="http://schemas.microsoft.com/office/drawing/2014/main" id="{BB956214-C057-4E58-ACBF-99354B35D6E2}"/>
              </a:ext>
            </a:extLst>
          </p:cNvPr>
          <p:cNvPicPr>
            <a:picLocks noChangeAspect="1"/>
          </p:cNvPicPr>
          <p:nvPr/>
        </p:nvPicPr>
        <p:blipFill>
          <a:blip r:embed="rId2"/>
          <a:stretch>
            <a:fillRect/>
          </a:stretch>
        </p:blipFill>
        <p:spPr>
          <a:xfrm>
            <a:off x="2566641" y="1798132"/>
            <a:ext cx="6410391" cy="4388122"/>
          </a:xfrm>
          <a:prstGeom prst="rect">
            <a:avLst/>
          </a:prstGeom>
        </p:spPr>
      </p:pic>
    </p:spTree>
    <p:extLst>
      <p:ext uri="{BB962C8B-B14F-4D97-AF65-F5344CB8AC3E}">
        <p14:creationId xmlns:p14="http://schemas.microsoft.com/office/powerpoint/2010/main" val="1888518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3496A-F1D4-410C-99B9-EBBDCF9E4505}"/>
              </a:ext>
            </a:extLst>
          </p:cNvPr>
          <p:cNvSpPr>
            <a:spLocks noGrp="1"/>
          </p:cNvSpPr>
          <p:nvPr>
            <p:ph type="title"/>
          </p:nvPr>
        </p:nvSpPr>
        <p:spPr>
          <a:xfrm>
            <a:off x="3789296" y="3429000"/>
            <a:ext cx="4407130" cy="867728"/>
          </a:xfrm>
        </p:spPr>
        <p:txBody>
          <a:bodyPr/>
          <a:lstStyle/>
          <a:p>
            <a:r>
              <a:rPr lang="en-US" dirty="0"/>
              <a:t>QUESTIONS?</a:t>
            </a:r>
          </a:p>
        </p:txBody>
      </p:sp>
    </p:spTree>
    <p:extLst>
      <p:ext uri="{BB962C8B-B14F-4D97-AF65-F5344CB8AC3E}">
        <p14:creationId xmlns:p14="http://schemas.microsoft.com/office/powerpoint/2010/main" val="318241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parking lot&#10;&#10;Description automatically generated with low confidence">
            <a:extLst>
              <a:ext uri="{FF2B5EF4-FFF2-40B4-BE49-F238E27FC236}">
                <a16:creationId xmlns:a16="http://schemas.microsoft.com/office/drawing/2014/main" id="{C4BCB6C7-1402-4298-B603-F93459155702}"/>
              </a:ext>
            </a:extLst>
          </p:cNvPr>
          <p:cNvPicPr>
            <a:picLocks noChangeAspect="1"/>
          </p:cNvPicPr>
          <p:nvPr/>
        </p:nvPicPr>
        <p:blipFill>
          <a:blip r:embed="rId3"/>
          <a:stretch>
            <a:fillRect/>
          </a:stretch>
        </p:blipFill>
        <p:spPr>
          <a:xfrm>
            <a:off x="0" y="-1143000"/>
            <a:ext cx="12192000" cy="8001000"/>
          </a:xfrm>
          <a:prstGeom prst="rect">
            <a:avLst/>
          </a:prstGeom>
        </p:spPr>
      </p:pic>
    </p:spTree>
    <p:extLst>
      <p:ext uri="{BB962C8B-B14F-4D97-AF65-F5344CB8AC3E}">
        <p14:creationId xmlns:p14="http://schemas.microsoft.com/office/powerpoint/2010/main" val="690303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Rezoning Opportunities</a:t>
            </a:r>
            <a:endParaRPr lang="en-US" dirty="0"/>
          </a:p>
        </p:txBody>
      </p:sp>
      <p:sp>
        <p:nvSpPr>
          <p:cNvPr id="2" name="Rectangle 1">
            <a:extLst>
              <a:ext uri="{FF2B5EF4-FFF2-40B4-BE49-F238E27FC236}">
                <a16:creationId xmlns:a16="http://schemas.microsoft.com/office/drawing/2014/main" id="{C97AD1B2-F4D8-4A69-A542-D806C120B0A7}"/>
              </a:ext>
            </a:extLst>
          </p:cNvPr>
          <p:cNvSpPr/>
          <p:nvPr/>
        </p:nvSpPr>
        <p:spPr>
          <a:xfrm>
            <a:off x="705853" y="1889009"/>
            <a:ext cx="10960769" cy="4154984"/>
          </a:xfrm>
          <a:prstGeom prst="rect">
            <a:avLst/>
          </a:prstGeom>
        </p:spPr>
        <p:txBody>
          <a:bodyPr wrap="square">
            <a:spAutoFit/>
          </a:bodyPr>
          <a:lstStyle/>
          <a:p>
            <a:pPr lvl="0">
              <a:lnSpc>
                <a:spcPct val="100000"/>
              </a:lnSpc>
              <a:spcBef>
                <a:spcPts val="0"/>
              </a:spcBef>
              <a:defRPr/>
            </a:pPr>
            <a:r>
              <a:rPr lang="en-US" sz="2400" dirty="0">
                <a:latin typeface="Arial" panose="020B0604020202020204" pitchFamily="34" charset="0"/>
                <a:cs typeface="Arial" panose="020B0604020202020204" pitchFamily="34" charset="0"/>
              </a:rPr>
              <a:t>The goal of rezoning is to more evenly distribute enrollment across our elementary schools. </a:t>
            </a:r>
          </a:p>
          <a:p>
            <a:pPr lvl="0">
              <a:lnSpc>
                <a:spcPct val="100000"/>
              </a:lnSpc>
              <a:spcBef>
                <a:spcPts val="0"/>
              </a:spcBef>
              <a:defRPr/>
            </a:pPr>
            <a:endParaRPr lang="en-US" sz="2400" dirty="0">
              <a:latin typeface="Arial" panose="020B0604020202020204" pitchFamily="34" charset="0"/>
              <a:cs typeface="Arial" panose="020B0604020202020204" pitchFamily="34" charset="0"/>
            </a:endParaRPr>
          </a:p>
          <a:p>
            <a:pPr lvl="0">
              <a:lnSpc>
                <a:spcPct val="100000"/>
              </a:lnSpc>
              <a:spcBef>
                <a:spcPts val="0"/>
              </a:spcBef>
              <a:defRPr/>
            </a:pPr>
            <a:r>
              <a:rPr lang="en-US" sz="2400" dirty="0">
                <a:latin typeface="Arial" panose="020B0604020202020204" pitchFamily="34" charset="0"/>
                <a:cs typeface="Arial" panose="020B0604020202020204" pitchFamily="34" charset="0"/>
              </a:rPr>
              <a:t>Currently, approximately one-third of Lamar CISD’s elementary schools are over capacity. Several schools, however, are well under their enrollment caps. </a:t>
            </a:r>
          </a:p>
          <a:p>
            <a:pPr lvl="0">
              <a:lnSpc>
                <a:spcPct val="100000"/>
              </a:lnSpc>
              <a:spcBef>
                <a:spcPts val="0"/>
              </a:spcBef>
              <a:defRPr/>
            </a:pPr>
            <a:endParaRPr lang="en-US" sz="2400" dirty="0">
              <a:latin typeface="Arial" panose="020B0604020202020204" pitchFamily="34" charset="0"/>
              <a:cs typeface="Arial" panose="020B0604020202020204" pitchFamily="34" charset="0"/>
            </a:endParaRPr>
          </a:p>
          <a:p>
            <a:pPr lvl="0">
              <a:lnSpc>
                <a:spcPct val="100000"/>
              </a:lnSpc>
              <a:spcBef>
                <a:spcPts val="0"/>
              </a:spcBef>
              <a:defRPr/>
            </a:pPr>
            <a:r>
              <a:rPr lang="en-US" sz="2400" dirty="0">
                <a:latin typeface="Arial" panose="020B0604020202020204" pitchFamily="34" charset="0"/>
                <a:cs typeface="Arial" panose="020B0604020202020204" pitchFamily="34" charset="0"/>
              </a:rPr>
              <a:t>By rezoning, students at all impacted schools can receive improved learning experiences. Rezoning to more evenly distribute our students across schools will relieve stretched resources and overcrowded classrooms in schools currently over enrollment and will increase per-capita funds and resources to schools currently under enrollment.</a:t>
            </a:r>
          </a:p>
        </p:txBody>
      </p:sp>
    </p:spTree>
    <p:extLst>
      <p:ext uri="{BB962C8B-B14F-4D97-AF65-F5344CB8AC3E}">
        <p14:creationId xmlns:p14="http://schemas.microsoft.com/office/powerpoint/2010/main" val="242156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Feedback</a:t>
            </a:r>
            <a:endParaRPr lang="en-US" dirty="0"/>
          </a:p>
        </p:txBody>
      </p:sp>
      <p:sp>
        <p:nvSpPr>
          <p:cNvPr id="2" name="Rectangle 1">
            <a:extLst>
              <a:ext uri="{FF2B5EF4-FFF2-40B4-BE49-F238E27FC236}">
                <a16:creationId xmlns:a16="http://schemas.microsoft.com/office/drawing/2014/main" id="{C97AD1B2-F4D8-4A69-A542-D806C120B0A7}"/>
              </a:ext>
            </a:extLst>
          </p:cNvPr>
          <p:cNvSpPr/>
          <p:nvPr/>
        </p:nvSpPr>
        <p:spPr>
          <a:xfrm>
            <a:off x="739409" y="2644170"/>
            <a:ext cx="10960769" cy="1569660"/>
          </a:xfrm>
          <a:prstGeom prst="rect">
            <a:avLst/>
          </a:prstGeom>
        </p:spPr>
        <p:txBody>
          <a:bodyPr wrap="square">
            <a:spAutoFit/>
          </a:bodyPr>
          <a:lstStyle/>
          <a:p>
            <a:pPr marL="342900" lvl="0" indent="-342900">
              <a:lnSpc>
                <a:spcPct val="100000"/>
              </a:lnSpc>
              <a:spcBef>
                <a:spcPts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The Phelan Attendance Boundary Committee met and discussed the options on January 27 and February 7.</a:t>
            </a:r>
          </a:p>
          <a:p>
            <a:pPr marL="342900" lvl="0" indent="-342900">
              <a:lnSpc>
                <a:spcPct val="100000"/>
              </a:lnSpc>
              <a:spcBef>
                <a:spcPts val="0"/>
              </a:spcBef>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lvl="0" indent="-342900">
              <a:lnSpc>
                <a:spcPct val="100000"/>
              </a:lnSpc>
              <a:spcBef>
                <a:spcPts val="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Launched a survey to the potentially immediately impacted community. </a:t>
            </a:r>
          </a:p>
        </p:txBody>
      </p:sp>
    </p:spTree>
    <p:extLst>
      <p:ext uri="{BB962C8B-B14F-4D97-AF65-F5344CB8AC3E}">
        <p14:creationId xmlns:p14="http://schemas.microsoft.com/office/powerpoint/2010/main" val="4172513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Outcome/Survey Results</a:t>
            </a:r>
            <a:endParaRPr lang="en-US" dirty="0"/>
          </a:p>
        </p:txBody>
      </p:sp>
      <p:pic>
        <p:nvPicPr>
          <p:cNvPr id="3" name="Picture 2">
            <a:extLst>
              <a:ext uri="{FF2B5EF4-FFF2-40B4-BE49-F238E27FC236}">
                <a16:creationId xmlns:a16="http://schemas.microsoft.com/office/drawing/2014/main" id="{1DB93C1B-7E1F-4ACF-8B1A-0EA659C55FB8}"/>
              </a:ext>
            </a:extLst>
          </p:cNvPr>
          <p:cNvPicPr>
            <a:picLocks noChangeAspect="1"/>
          </p:cNvPicPr>
          <p:nvPr/>
        </p:nvPicPr>
        <p:blipFill rotWithShape="1">
          <a:blip r:embed="rId3">
            <a:clrChange>
              <a:clrFrom>
                <a:srgbClr val="FFFFFF"/>
              </a:clrFrom>
              <a:clrTo>
                <a:srgbClr val="FFFFFF">
                  <a:alpha val="0"/>
                </a:srgbClr>
              </a:clrTo>
            </a:clrChange>
          </a:blip>
          <a:srcRect l="6059" t="7040"/>
          <a:stretch/>
        </p:blipFill>
        <p:spPr>
          <a:xfrm>
            <a:off x="1543574" y="1600968"/>
            <a:ext cx="8388991" cy="4619753"/>
          </a:xfrm>
          <a:prstGeom prst="rect">
            <a:avLst/>
          </a:prstGeom>
        </p:spPr>
      </p:pic>
    </p:spTree>
    <p:extLst>
      <p:ext uri="{BB962C8B-B14F-4D97-AF65-F5344CB8AC3E}">
        <p14:creationId xmlns:p14="http://schemas.microsoft.com/office/powerpoint/2010/main" val="4057750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Outcome/Survey Results</a:t>
            </a:r>
            <a:endParaRPr lang="en-US" dirty="0"/>
          </a:p>
        </p:txBody>
      </p:sp>
      <p:pic>
        <p:nvPicPr>
          <p:cNvPr id="4" name="Picture 3">
            <a:extLst>
              <a:ext uri="{FF2B5EF4-FFF2-40B4-BE49-F238E27FC236}">
                <a16:creationId xmlns:a16="http://schemas.microsoft.com/office/drawing/2014/main" id="{2BFCB995-01F4-431E-89B9-727869559048}"/>
              </a:ext>
            </a:extLst>
          </p:cNvPr>
          <p:cNvPicPr>
            <a:picLocks noChangeAspect="1"/>
          </p:cNvPicPr>
          <p:nvPr/>
        </p:nvPicPr>
        <p:blipFill rotWithShape="1">
          <a:blip r:embed="rId3">
            <a:clrChange>
              <a:clrFrom>
                <a:srgbClr val="FFFFFF"/>
              </a:clrFrom>
              <a:clrTo>
                <a:srgbClr val="FFFFFF">
                  <a:alpha val="0"/>
                </a:srgbClr>
              </a:clrTo>
            </a:clrChange>
          </a:blip>
          <a:srcRect l="2351"/>
          <a:stretch/>
        </p:blipFill>
        <p:spPr>
          <a:xfrm>
            <a:off x="1124124" y="1565288"/>
            <a:ext cx="8707773" cy="4886369"/>
          </a:xfrm>
          <a:prstGeom prst="rect">
            <a:avLst/>
          </a:prstGeom>
        </p:spPr>
      </p:pic>
    </p:spTree>
    <p:extLst>
      <p:ext uri="{BB962C8B-B14F-4D97-AF65-F5344CB8AC3E}">
        <p14:creationId xmlns:p14="http://schemas.microsoft.com/office/powerpoint/2010/main" val="152249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Outcome/Survey Results</a:t>
            </a:r>
            <a:endParaRPr lang="en-US" dirty="0"/>
          </a:p>
        </p:txBody>
      </p:sp>
      <p:pic>
        <p:nvPicPr>
          <p:cNvPr id="5" name="Picture 4">
            <a:extLst>
              <a:ext uri="{FF2B5EF4-FFF2-40B4-BE49-F238E27FC236}">
                <a16:creationId xmlns:a16="http://schemas.microsoft.com/office/drawing/2014/main" id="{F823E17A-A1FB-4BA8-AF6C-A2EDA153CE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18585" y="1714355"/>
            <a:ext cx="8739816" cy="4737190"/>
          </a:xfrm>
          <a:prstGeom prst="rect">
            <a:avLst/>
          </a:prstGeom>
        </p:spPr>
      </p:pic>
    </p:spTree>
    <p:extLst>
      <p:ext uri="{BB962C8B-B14F-4D97-AF65-F5344CB8AC3E}">
        <p14:creationId xmlns:p14="http://schemas.microsoft.com/office/powerpoint/2010/main" val="369660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Outcome/Survey Results</a:t>
            </a:r>
            <a:endParaRPr lang="en-US" dirty="0"/>
          </a:p>
        </p:txBody>
      </p:sp>
      <p:pic>
        <p:nvPicPr>
          <p:cNvPr id="4" name="Picture 3">
            <a:extLst>
              <a:ext uri="{FF2B5EF4-FFF2-40B4-BE49-F238E27FC236}">
                <a16:creationId xmlns:a16="http://schemas.microsoft.com/office/drawing/2014/main" id="{8432F07A-A4C5-44A7-8E3F-90AD82E6086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84183" y="1705384"/>
            <a:ext cx="8546869" cy="4664163"/>
          </a:xfrm>
          <a:prstGeom prst="rect">
            <a:avLst/>
          </a:prstGeom>
        </p:spPr>
      </p:pic>
    </p:spTree>
    <p:extLst>
      <p:ext uri="{BB962C8B-B14F-4D97-AF65-F5344CB8AC3E}">
        <p14:creationId xmlns:p14="http://schemas.microsoft.com/office/powerpoint/2010/main" val="2634339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310B81-28FD-4CF6-8280-C38D52D47E1B}"/>
              </a:ext>
            </a:extLst>
          </p:cNvPr>
          <p:cNvSpPr>
            <a:spLocks noGrp="1"/>
          </p:cNvSpPr>
          <p:nvPr>
            <p:ph type="title"/>
          </p:nvPr>
        </p:nvSpPr>
        <p:spPr>
          <a:xfrm>
            <a:off x="838200" y="422348"/>
            <a:ext cx="8546869" cy="867728"/>
          </a:xfrm>
        </p:spPr>
        <p:txBody>
          <a:bodyPr>
            <a:normAutofit/>
          </a:bodyPr>
          <a:lstStyle/>
          <a:p>
            <a:r>
              <a:rPr lang="en-US" b="1" dirty="0"/>
              <a:t>Outcome/Survey Results</a:t>
            </a:r>
            <a:endParaRPr lang="en-US" dirty="0"/>
          </a:p>
        </p:txBody>
      </p:sp>
      <p:graphicFrame>
        <p:nvGraphicFramePr>
          <p:cNvPr id="2" name="Table 2">
            <a:extLst>
              <a:ext uri="{FF2B5EF4-FFF2-40B4-BE49-F238E27FC236}">
                <a16:creationId xmlns:a16="http://schemas.microsoft.com/office/drawing/2014/main" id="{7FC3C085-D16B-4F3A-B31F-633A54D4E13B}"/>
              </a:ext>
            </a:extLst>
          </p:cNvPr>
          <p:cNvGraphicFramePr>
            <a:graphicFrameLocks noGrp="1"/>
          </p:cNvGraphicFramePr>
          <p:nvPr>
            <p:extLst>
              <p:ext uri="{D42A27DB-BD31-4B8C-83A1-F6EECF244321}">
                <p14:modId xmlns:p14="http://schemas.microsoft.com/office/powerpoint/2010/main" val="770754476"/>
              </p:ext>
            </p:extLst>
          </p:nvPr>
        </p:nvGraphicFramePr>
        <p:xfrm>
          <a:off x="941432" y="1885736"/>
          <a:ext cx="9972645" cy="4303627"/>
        </p:xfrm>
        <a:graphic>
          <a:graphicData uri="http://schemas.openxmlformats.org/drawingml/2006/table">
            <a:tbl>
              <a:tblPr firstRow="1" bandRow="1">
                <a:tableStyleId>{5C22544A-7EE6-4342-B048-85BDC9FD1C3A}</a:tableStyleId>
              </a:tblPr>
              <a:tblGrid>
                <a:gridCol w="4008073">
                  <a:extLst>
                    <a:ext uri="{9D8B030D-6E8A-4147-A177-3AD203B41FA5}">
                      <a16:colId xmlns:a16="http://schemas.microsoft.com/office/drawing/2014/main" val="377704492"/>
                    </a:ext>
                  </a:extLst>
                </a:gridCol>
                <a:gridCol w="2147581">
                  <a:extLst>
                    <a:ext uri="{9D8B030D-6E8A-4147-A177-3AD203B41FA5}">
                      <a16:colId xmlns:a16="http://schemas.microsoft.com/office/drawing/2014/main" val="1670955063"/>
                    </a:ext>
                  </a:extLst>
                </a:gridCol>
                <a:gridCol w="3816991">
                  <a:extLst>
                    <a:ext uri="{9D8B030D-6E8A-4147-A177-3AD203B41FA5}">
                      <a16:colId xmlns:a16="http://schemas.microsoft.com/office/drawing/2014/main" val="2826035475"/>
                    </a:ext>
                  </a:extLst>
                </a:gridCol>
              </a:tblGrid>
              <a:tr h="327573">
                <a:tc>
                  <a:txBody>
                    <a:bodyPr/>
                    <a:lstStyle/>
                    <a:p>
                      <a:pPr algn="ctr"/>
                      <a:r>
                        <a:rPr lang="en-US" dirty="0"/>
                        <a:t>Option 1</a:t>
                      </a:r>
                    </a:p>
                  </a:txBody>
                  <a:tcPr/>
                </a:tc>
                <a:tc>
                  <a:txBody>
                    <a:bodyPr/>
                    <a:lstStyle/>
                    <a:p>
                      <a:pPr algn="ctr"/>
                      <a:r>
                        <a:rPr lang="en-US" dirty="0"/>
                        <a:t>Option 2</a:t>
                      </a:r>
                    </a:p>
                  </a:txBody>
                  <a:tcPr/>
                </a:tc>
                <a:tc>
                  <a:txBody>
                    <a:bodyPr/>
                    <a:lstStyle/>
                    <a:p>
                      <a:pPr algn="ctr"/>
                      <a:r>
                        <a:rPr lang="en-US" dirty="0"/>
                        <a:t>Option 3</a:t>
                      </a:r>
                    </a:p>
                  </a:txBody>
                  <a:tcPr/>
                </a:tc>
                <a:extLst>
                  <a:ext uri="{0D108BD9-81ED-4DB2-BD59-A6C34878D82A}">
                    <a16:rowId xmlns:a16="http://schemas.microsoft.com/office/drawing/2014/main" val="3574046789"/>
                  </a:ext>
                </a:extLst>
              </a:tr>
              <a:tr h="8077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rial" panose="020B0604020202020204" pitchFamily="34" charset="0"/>
                          <a:ea typeface="+mn-ea"/>
                          <a:cs typeface="Arial" panose="020B0604020202020204" pitchFamily="34" charset="0"/>
                        </a:rPr>
                        <a:t>Veranda voice is heard -entire community together</a:t>
                      </a:r>
                    </a:p>
                  </a:txBody>
                  <a:tcPr anchor="ctr"/>
                </a:tc>
                <a:tc>
                  <a:txBody>
                    <a:bodyPr/>
                    <a:lstStyle/>
                    <a:p>
                      <a:pPr algn="ctr"/>
                      <a:endParaRPr lang="en-US" sz="1800">
                        <a:latin typeface="Arial" panose="020B0604020202020204" pitchFamily="34" charset="0"/>
                        <a:cs typeface="Arial" panose="020B0604020202020204" pitchFamily="34" charset="0"/>
                      </a:endParaRPr>
                    </a:p>
                  </a:txBody>
                  <a:tcPr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Balances enrollment </a:t>
                      </a:r>
                    </a:p>
                  </a:txBody>
                  <a:tcPr anchor="ctr"/>
                </a:tc>
                <a:extLst>
                  <a:ext uri="{0D108BD9-81ED-4DB2-BD59-A6C34878D82A}">
                    <a16:rowId xmlns:a16="http://schemas.microsoft.com/office/drawing/2014/main" val="3241548979"/>
                  </a:ext>
                </a:extLst>
              </a:tr>
              <a:tr h="327573">
                <a:tc>
                  <a:txBody>
                    <a:bodyPr/>
                    <a:lstStyle/>
                    <a:p>
                      <a:pPr algn="ctr"/>
                      <a:r>
                        <a:rPr lang="en-US" sz="1800" kern="1200" dirty="0">
                          <a:solidFill>
                            <a:schemeClr val="dk1"/>
                          </a:solidFill>
                          <a:effectLst/>
                          <a:latin typeface="Arial" panose="020B0604020202020204" pitchFamily="34" charset="0"/>
                          <a:ea typeface="+mn-ea"/>
                          <a:cs typeface="Arial" panose="020B0604020202020204" pitchFamily="34" charset="0"/>
                        </a:rPr>
                        <a:t>Easy access to school</a:t>
                      </a:r>
                      <a:endParaRPr lang="en-US" sz="1800" dirty="0">
                        <a:latin typeface="Arial" panose="020B0604020202020204" pitchFamily="34" charset="0"/>
                        <a:cs typeface="Arial" panose="020B0604020202020204" pitchFamily="34" charset="0"/>
                      </a:endParaRP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Veranda voice is heard</a:t>
                      </a:r>
                    </a:p>
                  </a:txBody>
                  <a:tcPr anchor="ctr"/>
                </a:tc>
                <a:extLst>
                  <a:ext uri="{0D108BD9-81ED-4DB2-BD59-A6C34878D82A}">
                    <a16:rowId xmlns:a16="http://schemas.microsoft.com/office/drawing/2014/main" val="645718799"/>
                  </a:ext>
                </a:extLst>
              </a:tr>
              <a:tr h="580490">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Well-defined boundary by 59</a:t>
                      </a: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Arial" panose="020B0604020202020204" pitchFamily="34" charset="0"/>
                        </a:rPr>
                        <a:t>Long-range </a:t>
                      </a:r>
                      <a:r>
                        <a:rPr lang="en-US" sz="1800" dirty="0">
                          <a:effectLst/>
                          <a:latin typeface="Arial" panose="020B0604020202020204" pitchFamily="34" charset="0"/>
                          <a:ea typeface="Calibri" panose="020F0502020204030204" pitchFamily="34" charset="0"/>
                          <a:cs typeface="Arial" panose="020B0604020202020204" pitchFamily="34" charset="0"/>
                        </a:rPr>
                        <a:t>benefits </a:t>
                      </a:r>
                    </a:p>
                  </a:txBody>
                  <a:tcPr anchor="ctr"/>
                </a:tc>
                <a:extLst>
                  <a:ext uri="{0D108BD9-81ED-4DB2-BD59-A6C34878D82A}">
                    <a16:rowId xmlns:a16="http://schemas.microsoft.com/office/drawing/2014/main" val="363734428"/>
                  </a:ext>
                </a:extLst>
              </a:tr>
              <a:tr h="580490">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One color track </a:t>
                      </a: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Positive impact for classrooms resources </a:t>
                      </a:r>
                    </a:p>
                  </a:txBody>
                  <a:tcPr anchor="ctr"/>
                </a:tc>
                <a:extLst>
                  <a:ext uri="{0D108BD9-81ED-4DB2-BD59-A6C34878D82A}">
                    <a16:rowId xmlns:a16="http://schemas.microsoft.com/office/drawing/2014/main" val="2696474171"/>
                  </a:ext>
                </a:extLst>
              </a:tr>
              <a:tr h="580490">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Fewer campuses are impacted </a:t>
                      </a: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Relief to Thomas for enrollment </a:t>
                      </a:r>
                    </a:p>
                  </a:txBody>
                  <a:tcPr anchor="ctr"/>
                </a:tc>
                <a:extLst>
                  <a:ext uri="{0D108BD9-81ED-4DB2-BD59-A6C34878D82A}">
                    <a16:rowId xmlns:a16="http://schemas.microsoft.com/office/drawing/2014/main" val="2405800264"/>
                  </a:ext>
                </a:extLst>
              </a:tr>
              <a:tr h="580490">
                <a:tc>
                  <a:txBody>
                    <a:bodyPr/>
                    <a:lstStyle/>
                    <a:p>
                      <a:pPr marL="0" marR="0" lvl="0" indent="0" algn="ctr">
                        <a:lnSpc>
                          <a:spcPct val="107000"/>
                        </a:lnSpc>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Doesn’t move AES kids on 59 side</a:t>
                      </a: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marL="0" marR="0" lvl="0" indent="0" algn="ctr">
                        <a:lnSpc>
                          <a:spcPct val="107000"/>
                        </a:lnSpc>
                        <a:spcBef>
                          <a:spcPts val="0"/>
                        </a:spcBef>
                        <a:spcAft>
                          <a:spcPts val="80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Lower enrollment for all 5 schools </a:t>
                      </a:r>
                    </a:p>
                  </a:txBody>
                  <a:tcPr anchor="ctr"/>
                </a:tc>
                <a:extLst>
                  <a:ext uri="{0D108BD9-81ED-4DB2-BD59-A6C34878D82A}">
                    <a16:rowId xmlns:a16="http://schemas.microsoft.com/office/drawing/2014/main" val="575169038"/>
                  </a:ext>
                </a:extLst>
              </a:tr>
              <a:tr h="327573">
                <a:tc>
                  <a:txBody>
                    <a:bodyPr/>
                    <a:lstStyle/>
                    <a:p>
                      <a:pPr marL="0" marR="0" lvl="0" indent="0" algn="ctr">
                        <a:lnSpc>
                          <a:spcPct val="107000"/>
                        </a:lnSpc>
                        <a:spcBef>
                          <a:spcPts val="0"/>
                        </a:spcBef>
                        <a:spcAft>
                          <a:spcPts val="80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Arial" panose="020B0604020202020204" pitchFamily="34" charset="0"/>
                        </a:rPr>
                        <a:t>Logical </a:t>
                      </a:r>
                    </a:p>
                  </a:txBody>
                  <a:tcPr anchor="ctr"/>
                </a:tc>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marL="342900" marR="0" lvl="0" indent="-342900" algn="ctr">
                        <a:lnSpc>
                          <a:spcPct val="107000"/>
                        </a:lnSpc>
                        <a:spcBef>
                          <a:spcPts val="0"/>
                        </a:spcBef>
                        <a:spcAft>
                          <a:spcPts val="0"/>
                        </a:spcAft>
                        <a:buFont typeface="Symbol" panose="05050102010706020507" pitchFamily="18" charset="2"/>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766505337"/>
                  </a:ext>
                </a:extLst>
              </a:tr>
            </a:tbl>
          </a:graphicData>
        </a:graphic>
      </p:graphicFrame>
    </p:spTree>
    <p:extLst>
      <p:ext uri="{BB962C8B-B14F-4D97-AF65-F5344CB8AC3E}">
        <p14:creationId xmlns:p14="http://schemas.microsoft.com/office/powerpoint/2010/main" val="231543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ard Meeting PowerPoint Template.potm" id="{23688D22-6339-4FD7-B4DB-8BE4DD64DAEE}" vid="{86001E03-D30C-4107-8B44-1AB7BDE6FEE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ard Meeting PowerPoint Template.potm" id="{23688D22-6339-4FD7-B4DB-8BE4DD64DAEE}" vid="{4E677DC2-8E5D-4FE5-A9C2-6D9222FEF2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348</TotalTime>
  <Words>567</Words>
  <Application>Microsoft Office PowerPoint</Application>
  <PresentationFormat>Widescreen</PresentationFormat>
  <Paragraphs>82</Paragraphs>
  <Slides>12</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Symbol</vt:lpstr>
      <vt:lpstr>Office Theme</vt:lpstr>
      <vt:lpstr>Custom Design</vt:lpstr>
      <vt:lpstr>11A3: Consider Approval of Attendance Boundary for  Phelan Elementary School</vt:lpstr>
      <vt:lpstr>PowerPoint Presentation</vt:lpstr>
      <vt:lpstr>Rezoning Opportunities</vt:lpstr>
      <vt:lpstr>Feedback</vt:lpstr>
      <vt:lpstr>Outcome/Survey Results</vt:lpstr>
      <vt:lpstr>Outcome/Survey Results</vt:lpstr>
      <vt:lpstr>Outcome/Survey Results</vt:lpstr>
      <vt:lpstr>Outcome/Survey Results</vt:lpstr>
      <vt:lpstr>Outcome/Survey Results</vt:lpstr>
      <vt:lpstr>Current Attendance Zones</vt:lpstr>
      <vt:lpstr>Option 3 Attendance Zones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Board Meeting Template</dc:title>
  <dc:creator>Lindsey Sanders</dc:creator>
  <cp:lastModifiedBy>Sonya Cole-Hamilton</cp:lastModifiedBy>
  <cp:revision>3</cp:revision>
  <dcterms:created xsi:type="dcterms:W3CDTF">2021-09-02T21:41:57Z</dcterms:created>
  <dcterms:modified xsi:type="dcterms:W3CDTF">2022-02-08T02:25:18Z</dcterms:modified>
</cp:coreProperties>
</file>